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88" r:id="rId3"/>
    <p:sldId id="339" r:id="rId4"/>
    <p:sldId id="319" r:id="rId5"/>
    <p:sldId id="320" r:id="rId6"/>
    <p:sldId id="321" r:id="rId7"/>
    <p:sldId id="322" r:id="rId8"/>
    <p:sldId id="323" r:id="rId9"/>
    <p:sldId id="324" r:id="rId10"/>
    <p:sldId id="325" r:id="rId11"/>
    <p:sldId id="326" r:id="rId12"/>
    <p:sldId id="330" r:id="rId13"/>
    <p:sldId id="333" r:id="rId14"/>
    <p:sldId id="332" r:id="rId15"/>
    <p:sldId id="336" r:id="rId16"/>
    <p:sldId id="334" r:id="rId17"/>
    <p:sldId id="337" r:id="rId18"/>
    <p:sldId id="338" r:id="rId19"/>
    <p:sldId id="299" r:id="rId20"/>
    <p:sldId id="300" r:id="rId21"/>
    <p:sldId id="301" r:id="rId22"/>
    <p:sldId id="327" r:id="rId23"/>
    <p:sldId id="328" r:id="rId24"/>
    <p:sldId id="303" r:id="rId25"/>
    <p:sldId id="304" r:id="rId26"/>
    <p:sldId id="305" r:id="rId27"/>
    <p:sldId id="307" r:id="rId28"/>
    <p:sldId id="306" r:id="rId29"/>
    <p:sldId id="308" r:id="rId30"/>
    <p:sldId id="309" r:id="rId31"/>
    <p:sldId id="310" r:id="rId32"/>
    <p:sldId id="311" r:id="rId33"/>
    <p:sldId id="340" r:id="rId34"/>
    <p:sldId id="312" r:id="rId35"/>
    <p:sldId id="314" r:id="rId36"/>
    <p:sldId id="313" r:id="rId37"/>
    <p:sldId id="315" r:id="rId38"/>
    <p:sldId id="317" r:id="rId39"/>
    <p:sldId id="316" r:id="rId40"/>
  </p:sldIdLst>
  <p:sldSz cx="9144000" cy="6858000" type="screen4x3"/>
  <p:notesSz cx="6797675" cy="992822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9EB"/>
    <a:srgbClr val="2E72FA"/>
    <a:srgbClr val="314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Obdĺžni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sk-SK" smtClean="0"/>
              <a:t>Upravte štýly predlohy textu</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28" name="Zástupný symbol dátum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0963533-6B9B-455D-A263-93A4CB196C19}" type="datetimeFigureOut">
              <a:rPr lang="sk-SK" smtClean="0"/>
              <a:t>4.12.2019</a:t>
            </a:fld>
            <a:endParaRPr lang="sk-SK"/>
          </a:p>
        </p:txBody>
      </p:sp>
      <p:sp>
        <p:nvSpPr>
          <p:cNvPr id="17" name="Zástupný symbol päty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sk-SK"/>
          </a:p>
        </p:txBody>
      </p:sp>
      <p:sp>
        <p:nvSpPr>
          <p:cNvPr id="29" name="Zástupný symbol čísla snímky 28"/>
          <p:cNvSpPr>
            <a:spLocks noGrp="1"/>
          </p:cNvSpPr>
          <p:nvPr>
            <p:ph type="sldNum" sz="quarter" idx="12"/>
          </p:nvPr>
        </p:nvSpPr>
        <p:spPr>
          <a:xfrm>
            <a:off x="8001000" y="228600"/>
            <a:ext cx="838200" cy="381000"/>
          </a:xfrm>
        </p:spPr>
        <p:txBody>
          <a:bodyPr/>
          <a:lstStyle>
            <a:lvl1pPr>
              <a:defRPr>
                <a:solidFill>
                  <a:schemeClr val="tx2"/>
                </a:solidFill>
              </a:defRPr>
            </a:lvl1pPr>
          </a:lstStyle>
          <a:p>
            <a:fld id="{FAFFE1CA-022A-4345-9DE8-A79A4BB96537}"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40963533-6B9B-455D-A263-93A4CB196C19}" type="datetimeFigureOut">
              <a:rPr lang="sk-SK" smtClean="0"/>
              <a:t>4.12.2019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AFFE1CA-022A-4345-9DE8-A79A4BB96537}"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553200" y="609600"/>
            <a:ext cx="2057400" cy="5516563"/>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609600"/>
            <a:ext cx="5562600" cy="5516564"/>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6553200" y="6248402"/>
            <a:ext cx="2209800" cy="365125"/>
          </a:xfrm>
        </p:spPr>
        <p:txBody>
          <a:bodyPr/>
          <a:lstStyle/>
          <a:p>
            <a:fld id="{40963533-6B9B-455D-A263-93A4CB196C19}" type="datetimeFigureOut">
              <a:rPr lang="sk-SK" smtClean="0"/>
              <a:t>4.12.2019</a:t>
            </a:fld>
            <a:endParaRPr lang="sk-SK"/>
          </a:p>
        </p:txBody>
      </p:sp>
      <p:sp>
        <p:nvSpPr>
          <p:cNvPr id="5" name="Zástupný symbol päty 4"/>
          <p:cNvSpPr>
            <a:spLocks noGrp="1"/>
          </p:cNvSpPr>
          <p:nvPr>
            <p:ph type="ftr" sz="quarter" idx="11"/>
          </p:nvPr>
        </p:nvSpPr>
        <p:spPr>
          <a:xfrm>
            <a:off x="457201" y="6248207"/>
            <a:ext cx="5573483" cy="365125"/>
          </a:xfrm>
        </p:spPr>
        <p:txBody>
          <a:bodyPr/>
          <a:lstStyle/>
          <a:p>
            <a:endParaRPr lang="sk-SK"/>
          </a:p>
        </p:txBody>
      </p:sp>
      <p:sp>
        <p:nvSpPr>
          <p:cNvPr id="7" name="Obdĺžni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ĺžni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ĺžni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čísla snímky 5"/>
          <p:cNvSpPr>
            <a:spLocks noGrp="1"/>
          </p:cNvSpPr>
          <p:nvPr>
            <p:ph type="sldNum" sz="quarter" idx="12"/>
          </p:nvPr>
        </p:nvSpPr>
        <p:spPr>
          <a:xfrm rot="5400000">
            <a:off x="5989638" y="144462"/>
            <a:ext cx="533400" cy="244476"/>
          </a:xfrm>
        </p:spPr>
        <p:txBody>
          <a:bodyPr/>
          <a:lstStyle/>
          <a:p>
            <a:fld id="{FAFFE1CA-022A-4345-9DE8-A79A4BB96537}"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sk-SK" smtClean="0"/>
              <a:t>Upravte štýly predlohy textu</a:t>
            </a:r>
            <a:endParaRPr kumimoji="0" lang="en-US"/>
          </a:p>
        </p:txBody>
      </p:sp>
      <p:sp>
        <p:nvSpPr>
          <p:cNvPr id="4" name="Zástupný symbol dátumu 3"/>
          <p:cNvSpPr>
            <a:spLocks noGrp="1"/>
          </p:cNvSpPr>
          <p:nvPr>
            <p:ph type="dt" sz="half" idx="10"/>
          </p:nvPr>
        </p:nvSpPr>
        <p:spPr/>
        <p:txBody>
          <a:bodyPr/>
          <a:lstStyle/>
          <a:p>
            <a:fld id="{40963533-6B9B-455D-A263-93A4CB196C19}" type="datetimeFigureOut">
              <a:rPr lang="sk-SK" smtClean="0"/>
              <a:t>4.12.2019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lvl1pPr>
              <a:defRPr>
                <a:solidFill>
                  <a:srgbClr val="FFFFFF"/>
                </a:solidFill>
              </a:defRPr>
            </a:lvl1pPr>
          </a:lstStyle>
          <a:p>
            <a:fld id="{FAFFE1CA-022A-4345-9DE8-A79A4BB96537}" type="slidenum">
              <a:rPr lang="sk-SK" smtClean="0"/>
              <a:t>‹#›</a:t>
            </a:fld>
            <a:endParaRPr lang="sk-SK"/>
          </a:p>
        </p:txBody>
      </p:sp>
      <p:sp>
        <p:nvSpPr>
          <p:cNvPr id="8" name="Zástupný symbol obsahu 7"/>
          <p:cNvSpPr>
            <a:spLocks noGrp="1"/>
          </p:cNvSpPr>
          <p:nvPr>
            <p:ph sz="quarter" idx="1"/>
          </p:nvPr>
        </p:nvSpPr>
        <p:spPr>
          <a:xfrm>
            <a:off x="612648" y="1600200"/>
            <a:ext cx="8153400" cy="44958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3" name="Zástupný symbol tex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7" name="Obdĺžni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ĺžni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ĺžni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sk-SK" smtClean="0"/>
              <a:t>Upravte štýly predlohy textu</a:t>
            </a:r>
            <a:endParaRPr kumimoji="0" lang="en-US"/>
          </a:p>
        </p:txBody>
      </p:sp>
      <p:sp>
        <p:nvSpPr>
          <p:cNvPr id="12" name="Zástupný symbol dátumu 11"/>
          <p:cNvSpPr>
            <a:spLocks noGrp="1"/>
          </p:cNvSpPr>
          <p:nvPr>
            <p:ph type="dt" sz="half" idx="10"/>
          </p:nvPr>
        </p:nvSpPr>
        <p:spPr/>
        <p:txBody>
          <a:bodyPr/>
          <a:lstStyle/>
          <a:p>
            <a:fld id="{40963533-6B9B-455D-A263-93A4CB196C19}" type="datetimeFigureOut">
              <a:rPr lang="sk-SK" smtClean="0"/>
              <a:t>4.12.2019</a:t>
            </a:fld>
            <a:endParaRPr lang="sk-SK"/>
          </a:p>
        </p:txBody>
      </p:sp>
      <p:sp>
        <p:nvSpPr>
          <p:cNvPr id="13" name="Zástupný symbol čísla snímky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AFFE1CA-022A-4345-9DE8-A79A4BB96537}" type="slidenum">
              <a:rPr lang="sk-SK" smtClean="0"/>
              <a:t>‹#›</a:t>
            </a:fld>
            <a:endParaRPr lang="sk-SK"/>
          </a:p>
        </p:txBody>
      </p:sp>
      <p:sp>
        <p:nvSpPr>
          <p:cNvPr id="14" name="Zástupný symbol päty 13"/>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9" name="Zástupný symbol obsahu 8"/>
          <p:cNvSpPr>
            <a:spLocks noGrp="1"/>
          </p:cNvSpPr>
          <p:nvPr>
            <p:ph sz="quarter" idx="1"/>
          </p:nvPr>
        </p:nvSpPr>
        <p:spPr>
          <a:xfrm>
            <a:off x="609600" y="1589567"/>
            <a:ext cx="38862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844901" y="1589567"/>
            <a:ext cx="38862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8" name="Zástupný symbol dátumu 7"/>
          <p:cNvSpPr>
            <a:spLocks noGrp="1"/>
          </p:cNvSpPr>
          <p:nvPr>
            <p:ph type="dt" sz="half" idx="15"/>
          </p:nvPr>
        </p:nvSpPr>
        <p:spPr/>
        <p:txBody>
          <a:bodyPr rtlCol="0"/>
          <a:lstStyle/>
          <a:p>
            <a:fld id="{40963533-6B9B-455D-A263-93A4CB196C19}" type="datetimeFigureOut">
              <a:rPr lang="sk-SK" smtClean="0"/>
              <a:t>4.12.2019</a:t>
            </a:fld>
            <a:endParaRPr lang="sk-SK"/>
          </a:p>
        </p:txBody>
      </p:sp>
      <p:sp>
        <p:nvSpPr>
          <p:cNvPr id="10" name="Zástupný symbol čísla snímky 9"/>
          <p:cNvSpPr>
            <a:spLocks noGrp="1"/>
          </p:cNvSpPr>
          <p:nvPr>
            <p:ph type="sldNum" sz="quarter" idx="16"/>
          </p:nvPr>
        </p:nvSpPr>
        <p:spPr/>
        <p:txBody>
          <a:bodyPr rtlCol="0"/>
          <a:lstStyle/>
          <a:p>
            <a:fld id="{FAFFE1CA-022A-4345-9DE8-A79A4BB96537}" type="slidenum">
              <a:rPr lang="sk-SK" smtClean="0"/>
              <a:t>‹#›</a:t>
            </a:fld>
            <a:endParaRPr lang="sk-SK"/>
          </a:p>
        </p:txBody>
      </p:sp>
      <p:sp>
        <p:nvSpPr>
          <p:cNvPr id="12" name="Zástupný symbol päty 11"/>
          <p:cNvSpPr>
            <a:spLocks noGrp="1"/>
          </p:cNvSpPr>
          <p:nvPr>
            <p:ph type="ftr" sz="quarter" idx="17"/>
          </p:nvPr>
        </p:nvSpPr>
        <p:spPr/>
        <p:txBody>
          <a:bodyPr rtlCol="0"/>
          <a:lstStyle/>
          <a:p>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sk-SK" smtClean="0"/>
              <a:t>Upravte štýly predlohy textu</a:t>
            </a:r>
            <a:endParaRPr kumimoji="0" lang="en-US"/>
          </a:p>
        </p:txBody>
      </p:sp>
      <p:sp>
        <p:nvSpPr>
          <p:cNvPr id="11" name="Zástupný symbol obsahu 10"/>
          <p:cNvSpPr>
            <a:spLocks noGrp="1"/>
          </p:cNvSpPr>
          <p:nvPr>
            <p:ph sz="quarter" idx="2"/>
          </p:nvPr>
        </p:nvSpPr>
        <p:spPr>
          <a:xfrm>
            <a:off x="609600" y="2438400"/>
            <a:ext cx="3886200" cy="35814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800600" y="2438400"/>
            <a:ext cx="3886200" cy="35814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Zástupný symbol dátumu 9"/>
          <p:cNvSpPr>
            <a:spLocks noGrp="1"/>
          </p:cNvSpPr>
          <p:nvPr>
            <p:ph type="dt" sz="half" idx="15"/>
          </p:nvPr>
        </p:nvSpPr>
        <p:spPr/>
        <p:txBody>
          <a:bodyPr rtlCol="0"/>
          <a:lstStyle/>
          <a:p>
            <a:fld id="{40963533-6B9B-455D-A263-93A4CB196C19}" type="datetimeFigureOut">
              <a:rPr lang="sk-SK" smtClean="0"/>
              <a:t>4.12.2019</a:t>
            </a:fld>
            <a:endParaRPr lang="sk-SK"/>
          </a:p>
        </p:txBody>
      </p:sp>
      <p:sp>
        <p:nvSpPr>
          <p:cNvPr id="12" name="Zástupný symbol čísla snímky 11"/>
          <p:cNvSpPr>
            <a:spLocks noGrp="1"/>
          </p:cNvSpPr>
          <p:nvPr>
            <p:ph type="sldNum" sz="quarter" idx="16"/>
          </p:nvPr>
        </p:nvSpPr>
        <p:spPr/>
        <p:txBody>
          <a:bodyPr rtlCol="0"/>
          <a:lstStyle/>
          <a:p>
            <a:fld id="{FAFFE1CA-022A-4345-9DE8-A79A4BB96537}" type="slidenum">
              <a:rPr lang="sk-SK" smtClean="0"/>
              <a:t>‹#›</a:t>
            </a:fld>
            <a:endParaRPr lang="sk-SK"/>
          </a:p>
        </p:txBody>
      </p:sp>
      <p:sp>
        <p:nvSpPr>
          <p:cNvPr id="14" name="Zástupný symbol päty 13"/>
          <p:cNvSpPr>
            <a:spLocks noGrp="1"/>
          </p:cNvSpPr>
          <p:nvPr>
            <p:ph type="ftr" sz="quarter" idx="17"/>
          </p:nvPr>
        </p:nvSpPr>
        <p:spPr/>
        <p:txBody>
          <a:bodyPr rtlCol="0"/>
          <a:lstStyle/>
          <a:p>
            <a:endParaRPr lang="sk-SK"/>
          </a:p>
        </p:txBody>
      </p:sp>
      <p:sp>
        <p:nvSpPr>
          <p:cNvPr id="16" name="Zástupný symbol tex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sk-SK" smtClean="0"/>
              <a:t>Upravte štýl predlohy textu.</a:t>
            </a:r>
          </a:p>
        </p:txBody>
      </p:sp>
      <p:sp>
        <p:nvSpPr>
          <p:cNvPr id="15" name="Zástupný symbol tex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sk-SK" smtClean="0"/>
              <a:t>Upravte štýl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p>
            <a:fld id="{40963533-6B9B-455D-A263-93A4CB196C19}" type="datetimeFigureOut">
              <a:rPr lang="sk-SK" smtClean="0"/>
              <a:t>4.12.2019</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lvl1pPr>
              <a:defRPr>
                <a:solidFill>
                  <a:srgbClr val="FFFFFF"/>
                </a:solidFill>
              </a:defRPr>
            </a:lvl1pPr>
          </a:lstStyle>
          <a:p>
            <a:fld id="{FAFFE1CA-022A-4345-9DE8-A79A4BB96537}"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40963533-6B9B-455D-A263-93A4CB196C19}" type="datetimeFigureOut">
              <a:rPr lang="sk-SK" smtClean="0"/>
              <a:t>4.12.2019</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a:xfrm>
            <a:off x="0" y="6248400"/>
            <a:ext cx="533400" cy="381000"/>
          </a:xfrm>
        </p:spPr>
        <p:txBody>
          <a:bodyPr/>
          <a:lstStyle>
            <a:lvl1pPr>
              <a:defRPr>
                <a:solidFill>
                  <a:schemeClr val="tx2"/>
                </a:solidFill>
              </a:defRPr>
            </a:lvl1pPr>
          </a:lstStyle>
          <a:p>
            <a:fld id="{FAFFE1CA-022A-4345-9DE8-A79A4BB96537}"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sk-SK" smtClean="0"/>
              <a:t>Upravte štýly predlohy textu</a:t>
            </a:r>
            <a:endParaRPr kumimoji="0" lang="en-US"/>
          </a:p>
        </p:txBody>
      </p:sp>
      <p:sp>
        <p:nvSpPr>
          <p:cNvPr id="5" name="Zástupný symbol dátumu 4"/>
          <p:cNvSpPr>
            <a:spLocks noGrp="1"/>
          </p:cNvSpPr>
          <p:nvPr>
            <p:ph type="dt" sz="half" idx="10"/>
          </p:nvPr>
        </p:nvSpPr>
        <p:spPr/>
        <p:txBody>
          <a:bodyPr/>
          <a:lstStyle/>
          <a:p>
            <a:fld id="{40963533-6B9B-455D-A263-93A4CB196C19}" type="datetimeFigureOut">
              <a:rPr lang="sk-SK" smtClean="0"/>
              <a:t>4.12.2019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lvl1pPr>
              <a:defRPr>
                <a:solidFill>
                  <a:srgbClr val="FFFFFF"/>
                </a:solidFill>
              </a:defRPr>
            </a:lvl1pPr>
          </a:lstStyle>
          <a:p>
            <a:fld id="{FAFFE1CA-022A-4345-9DE8-A79A4BB96537}" type="slidenum">
              <a:rPr lang="sk-SK" smtClean="0"/>
              <a:t>‹#›</a:t>
            </a:fld>
            <a:endParaRPr lang="sk-SK"/>
          </a:p>
        </p:txBody>
      </p:sp>
      <p:sp>
        <p:nvSpPr>
          <p:cNvPr id="3" name="Zástupný symbol tex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9" name="Zástupný symbol obsahu 8"/>
          <p:cNvSpPr>
            <a:spLocks noGrp="1"/>
          </p:cNvSpPr>
          <p:nvPr>
            <p:ph sz="quarter" idx="1"/>
          </p:nvPr>
        </p:nvSpPr>
        <p:spPr>
          <a:xfrm>
            <a:off x="2362200" y="1752600"/>
            <a:ext cx="6400800" cy="44196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4" name="Zástupný symbol tex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Upravte štýl predlohy textu.</a:t>
            </a:r>
          </a:p>
        </p:txBody>
      </p:sp>
      <p:sp>
        <p:nvSpPr>
          <p:cNvPr id="8" name="Obdĺžni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ĺžni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sk-SK" smtClean="0"/>
              <a:t>Upravte štýly predlohy textu</a:t>
            </a:r>
            <a:endParaRPr kumimoji="0" lang="en-US"/>
          </a:p>
        </p:txBody>
      </p:sp>
      <p:sp>
        <p:nvSpPr>
          <p:cNvPr id="11" name="Obdĺžni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dátumu 11"/>
          <p:cNvSpPr>
            <a:spLocks noGrp="1"/>
          </p:cNvSpPr>
          <p:nvPr>
            <p:ph type="dt" sz="half" idx="10"/>
          </p:nvPr>
        </p:nvSpPr>
        <p:spPr>
          <a:xfrm>
            <a:off x="6248400" y="6248400"/>
            <a:ext cx="2667000" cy="365125"/>
          </a:xfrm>
        </p:spPr>
        <p:txBody>
          <a:bodyPr rtlCol="0"/>
          <a:lstStyle/>
          <a:p>
            <a:fld id="{40963533-6B9B-455D-A263-93A4CB196C19}" type="datetimeFigureOut">
              <a:rPr lang="sk-SK" smtClean="0"/>
              <a:t>4.12.2019</a:t>
            </a:fld>
            <a:endParaRPr lang="sk-SK"/>
          </a:p>
        </p:txBody>
      </p:sp>
      <p:sp>
        <p:nvSpPr>
          <p:cNvPr id="13" name="Zástupný symbol čísla snímky 12"/>
          <p:cNvSpPr>
            <a:spLocks noGrp="1"/>
          </p:cNvSpPr>
          <p:nvPr>
            <p:ph type="sldNum" sz="quarter" idx="11"/>
          </p:nvPr>
        </p:nvSpPr>
        <p:spPr>
          <a:xfrm>
            <a:off x="0" y="4667249"/>
            <a:ext cx="1447800" cy="663578"/>
          </a:xfrm>
        </p:spPr>
        <p:txBody>
          <a:bodyPr rtlCol="0"/>
          <a:lstStyle>
            <a:lvl1pPr>
              <a:defRPr sz="2800"/>
            </a:lvl1pPr>
          </a:lstStyle>
          <a:p>
            <a:fld id="{FAFFE1CA-022A-4345-9DE8-A79A4BB96537}" type="slidenum">
              <a:rPr lang="sk-SK" smtClean="0"/>
              <a:t>‹#›</a:t>
            </a:fld>
            <a:endParaRPr lang="sk-SK"/>
          </a:p>
        </p:txBody>
      </p:sp>
      <p:sp>
        <p:nvSpPr>
          <p:cNvPr id="14" name="Zástupný symbol päty 13"/>
          <p:cNvSpPr>
            <a:spLocks noGrp="1"/>
          </p:cNvSpPr>
          <p:nvPr>
            <p:ph type="ftr" sz="quarter" idx="12"/>
          </p:nvPr>
        </p:nvSpPr>
        <p:spPr>
          <a:xfrm>
            <a:off x="1600200" y="6248206"/>
            <a:ext cx="4572000" cy="365125"/>
          </a:xfrm>
        </p:spPr>
        <p:txBody>
          <a:bodyPr rtlCol="0"/>
          <a:lstStyle/>
          <a:p>
            <a:endParaRPr lang="sk-SK"/>
          </a:p>
        </p:txBody>
      </p:sp>
      <p:sp>
        <p:nvSpPr>
          <p:cNvPr id="3" name="Zástupný symbol obrázka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sk-SK" smtClean="0"/>
              <a:t>Ak chcete pridať obrázok, kliknite na ikonu</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609600" y="228600"/>
            <a:ext cx="8153400" cy="990600"/>
          </a:xfrm>
          <a:prstGeom prst="rect">
            <a:avLst/>
          </a:prstGeom>
        </p:spPr>
        <p:txBody>
          <a:bodyPr vert="horz" anchor="ctr">
            <a:normAutofit/>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0963533-6B9B-455D-A263-93A4CB196C19}" type="datetimeFigureOut">
              <a:rPr lang="sk-SK" smtClean="0"/>
              <a:t>4.12.2019</a:t>
            </a:fld>
            <a:endParaRPr lang="sk-SK"/>
          </a:p>
        </p:txBody>
      </p:sp>
      <p:sp>
        <p:nvSpPr>
          <p:cNvPr id="3" name="Zástupný symbol päty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sk-SK"/>
          </a:p>
        </p:txBody>
      </p:sp>
      <p:sp>
        <p:nvSpPr>
          <p:cNvPr id="7" name="Obdĺžni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ĺžni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ĺžni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čísla snímky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AFFE1CA-022A-4345-9DE8-A79A4BB96537}"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ailii.org/ew/cases/EWHC/Fam/2014/6.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oikeusasiamies.fi/dman/Document.phx?documentId=zx19214134114436&amp;cmd=download" TargetMode="External"/><Relationship Id="rId2" Type="http://schemas.openxmlformats.org/officeDocument/2006/relationships/hyperlink" Target="http://www.nkmr.org/en/sent-letters/2564-open-letter-to-committee-for-the-prevention-of-torture-c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assembly.coe.int/nw/xml/XRef/Xref-DocDetails-EN.asp?FileID=21567&amp;lang=EN" TargetMode="External"/><Relationship Id="rId2" Type="http://schemas.openxmlformats.org/officeDocument/2006/relationships/hyperlink" Target="http://assembly.coe.int/ASP/Doc/XrefViewHTML.asp?FileID=19190&amp;Language=EN" TargetMode="External"/><Relationship Id="rId1" Type="http://schemas.openxmlformats.org/officeDocument/2006/relationships/slideLayout" Target="../slideLayouts/slideLayout2.xml"/><Relationship Id="rId4" Type="http://schemas.openxmlformats.org/officeDocument/2006/relationships/hyperlink" Target="http://www.europarl.europa.eu/RegData/etudes/STUD/2015/519236/IPOL_STU(2015)519236_EN.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ebsite-pace.net/documents/10643/1127812/EDOC_Social+services+in+Europe.pdf/dc06054e-2051-49f5-bfbd-31c9c0144a3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oe.int/t/dghl/standardsetting/cddh/reformechr/DH_GDR/DH-GDR(2015)OJ008_EN.pdf" TargetMode="External"/><Relationship Id="rId2" Type="http://schemas.openxmlformats.org/officeDocument/2006/relationships/hyperlink" Target="http://www.coe.int/t/dghl/monitoring/execution/Source/Documents/Tables_rondes/TR_Strasbourg_13-14%20octobre%202014/TR_Strasbourg_Programme_EN.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62200" y="3429000"/>
            <a:ext cx="6477000" cy="2438400"/>
          </a:xfrm>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Ochrana biologickej rodiny z pohľadu medzinárodných ľudsko-právnych štandardov </a:t>
            </a:r>
          </a:p>
        </p:txBody>
      </p:sp>
      <p:sp>
        <p:nvSpPr>
          <p:cNvPr id="3" name="Podnadpis 2"/>
          <p:cNvSpPr>
            <a:spLocks noGrp="1"/>
          </p:cNvSpPr>
          <p:nvPr>
            <p:ph type="subTitle" idx="1"/>
          </p:nvPr>
        </p:nvSpPr>
        <p:spPr/>
        <p:txBody>
          <a:bodyPr/>
          <a:lstStyle/>
          <a:p>
            <a:r>
              <a:rPr lang="sk-SK" dirty="0" smtClean="0">
                <a:effectLst>
                  <a:outerShdw blurRad="38100" dist="38100" dir="2700000" algn="tl">
                    <a:srgbClr val="000000">
                      <a:alpha val="43137"/>
                    </a:srgbClr>
                  </a:outerShdw>
                </a:effectLst>
              </a:rPr>
              <a:t>JUDr. Marica </a:t>
            </a:r>
            <a:r>
              <a:rPr lang="sk-SK" dirty="0" err="1" smtClean="0">
                <a:effectLst>
                  <a:outerShdw blurRad="38100" dist="38100" dir="2700000" algn="tl">
                    <a:srgbClr val="000000">
                      <a:alpha val="43137"/>
                    </a:srgbClr>
                  </a:outerShdw>
                </a:effectLst>
              </a:rPr>
              <a:t>Pirošíková</a:t>
            </a:r>
            <a:endParaRPr lang="sk-SK"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55794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47500" lnSpcReduction="20000"/>
          </a:bodyPr>
          <a:lstStyle/>
          <a:p>
            <a:pPr algn="just"/>
            <a:r>
              <a:rPr lang="sk-SK" sz="3200" dirty="0" smtClean="0"/>
              <a:t>V</a:t>
            </a:r>
            <a:r>
              <a:rPr lang="sk-SK" sz="3200" dirty="0"/>
              <a:t> prípadoch týkajúcich sa náhradnej starostlivosti bude Súd brať ohľad </a:t>
            </a:r>
            <a:r>
              <a:rPr lang="sk-SK" sz="3200" b="1" dirty="0"/>
              <a:t>na rozhodovací proces orgánov, aby určil, či bol vedený tak, aby zabezpečil, že orgány sa oboznámia a náležite vezmú do úvahy názory a záujmy biologických rodičov a že môžu v stanovenej lehote uplatniť prostriedky nápravy, ktoré majú k dispozícii</a:t>
            </a:r>
            <a:r>
              <a:rPr lang="sk-SK" sz="3200" dirty="0"/>
              <a:t> (pozri napríklad </a:t>
            </a:r>
            <a:r>
              <a:rPr lang="sk-SK" sz="3200" i="1" dirty="0"/>
              <a:t>W. proti Spojenému kráľovstvu</a:t>
            </a:r>
            <a:r>
              <a:rPr lang="sk-SK" sz="3200" dirty="0"/>
              <a:t>, 8. júl 1987, ods. 63, séria A č. 121 a </a:t>
            </a:r>
            <a:r>
              <a:rPr lang="sk-SK" sz="3200" i="1" dirty="0" err="1"/>
              <a:t>Elsholz</a:t>
            </a:r>
            <a:r>
              <a:rPr lang="sk-SK" sz="3200" dirty="0"/>
              <a:t>, uvedený vyššie, ods. 52). Musí sa určiť, či berúc ohľad na konkrétne okolnosti prípadu a predovšetkým závažný charakter rozhodnutí, ktoré sa majú prijať, boli rodičia zapojený do rozhodovacieho procesu chápaného ako celok, v miere dostatočnej na to, aby sa im poskytla potrebná ochrana ich záujmov a či mohli naplno prezentovať ich prípad (pozri napríklad </a:t>
            </a:r>
            <a:r>
              <a:rPr lang="sk-SK" sz="3200" i="1" dirty="0"/>
              <a:t>W. proti Spojenému kráľovstvu</a:t>
            </a:r>
            <a:r>
              <a:rPr lang="sk-SK" sz="3200" dirty="0"/>
              <a:t>, uvedený vyššie, ods. 64; </a:t>
            </a:r>
            <a:r>
              <a:rPr lang="sk-SK" sz="3200" i="1" dirty="0"/>
              <a:t>T.P. a K.M. proti Spojenému kráľovstvu </a:t>
            </a:r>
            <a:r>
              <a:rPr lang="sk-SK" sz="3200" dirty="0"/>
              <a:t>[VK], č. 28945/95, ods. 72, ECHR 2001‑V (výňatky); </a:t>
            </a:r>
            <a:r>
              <a:rPr lang="sk-SK" sz="3200" i="1" dirty="0" err="1"/>
              <a:t>Neulinger</a:t>
            </a:r>
            <a:r>
              <a:rPr lang="sk-SK" sz="3200" i="1" dirty="0"/>
              <a:t> a </a:t>
            </a:r>
            <a:r>
              <a:rPr lang="sk-SK" sz="3200" i="1" dirty="0" err="1"/>
              <a:t>Shuruk</a:t>
            </a:r>
            <a:r>
              <a:rPr lang="sk-SK" sz="3200" dirty="0"/>
              <a:t>, uvedený vyššie, ods. 139 a </a:t>
            </a:r>
            <a:r>
              <a:rPr lang="sk-SK" sz="3200" i="1" dirty="0"/>
              <a:t>Y.C. proti Spojenému kráľovstvu</a:t>
            </a:r>
            <a:r>
              <a:rPr lang="sk-SK" sz="3200" dirty="0"/>
              <a:t>, č. 4547/10, ods. 138, 13. marec 2012). Z predchádzajúcich kritérií vyplýva, že </a:t>
            </a:r>
            <a:r>
              <a:rPr lang="sk-SK" sz="3200" b="1" dirty="0"/>
              <a:t>uplatnenie opravných prostriedkov biologickými rodičmi s cieľom dosiahnuť opätovné zjednotenie rodiny s ich dieťaťom im ako také nemožno zazlievať. </a:t>
            </a:r>
            <a:r>
              <a:rPr lang="sk-SK" sz="3200" dirty="0"/>
              <a:t>Navyše v prípadoch tohto druhu je vždy riziko, že akékoľvek procesné zdržanie bude mať za následok </a:t>
            </a:r>
            <a:r>
              <a:rPr lang="sk-SK" sz="3200" i="1" dirty="0" err="1"/>
              <a:t>de</a:t>
            </a:r>
            <a:r>
              <a:rPr lang="sk-SK" sz="3200" i="1" dirty="0"/>
              <a:t> facto</a:t>
            </a:r>
            <a:r>
              <a:rPr lang="sk-SK" sz="3200" dirty="0"/>
              <a:t> rozhodnutie veci predloženej súdu predtým, ako uskutočnil pojednávanie. Rovnako účinné rešpektovanie rodinného života vyžaduje, aby o budúcich vzťahoch medzi rodičom a dieťaťom bolo rozhodnuté výhradne vo svetle všetkých relevantných kritérií a nie </a:t>
            </a:r>
            <a:r>
              <a:rPr lang="sk-SK" sz="3200" dirty="0" err="1" smtClean="0"/>
              <a:t>púhym</a:t>
            </a:r>
            <a:r>
              <a:rPr lang="sk-SK" sz="3200" dirty="0" smtClean="0"/>
              <a:t> </a:t>
            </a:r>
            <a:r>
              <a:rPr lang="sk-SK" sz="3200" dirty="0"/>
              <a:t>plynutím času (pozri </a:t>
            </a:r>
            <a:r>
              <a:rPr lang="sk-SK" sz="3200" i="1" dirty="0"/>
              <a:t>W. proti Spojenému kráľovstvu</a:t>
            </a:r>
            <a:r>
              <a:rPr lang="sk-SK" sz="3200" dirty="0"/>
              <a:t>, uvedený vyššie, ods. 65</a:t>
            </a:r>
            <a:r>
              <a:rPr lang="sk-SK" sz="3200" dirty="0" smtClean="0"/>
              <a:t>).</a:t>
            </a:r>
          </a:p>
          <a:p>
            <a:endParaRPr lang="sk-SK" sz="3200" dirty="0"/>
          </a:p>
          <a:p>
            <a:endParaRPr lang="sk-SK" dirty="0"/>
          </a:p>
        </p:txBody>
      </p:sp>
    </p:spTree>
    <p:extLst>
      <p:ext uri="{BB962C8B-B14F-4D97-AF65-F5344CB8AC3E}">
        <p14:creationId xmlns:p14="http://schemas.microsoft.com/office/powerpoint/2010/main" val="136563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a:bodyPr>
          <a:lstStyle/>
          <a:p>
            <a:pPr algn="just"/>
            <a:r>
              <a:rPr lang="sk-SK" sz="2300" dirty="0" smtClean="0"/>
              <a:t>Či </a:t>
            </a:r>
            <a:r>
              <a:rPr lang="sk-SK" sz="2300" dirty="0"/>
              <a:t>rozhodovací proces dostatočne ochránil záujmy rodiča závisí od konkrétnych okolností každého prípadu (pozri napríklad </a:t>
            </a:r>
            <a:r>
              <a:rPr lang="sk-SK" sz="2300" i="1" dirty="0" err="1"/>
              <a:t>Sommerfeld</a:t>
            </a:r>
            <a:r>
              <a:rPr lang="sk-SK" sz="2300" dirty="0"/>
              <a:t>, uvedený vyššie, ods. 68). </a:t>
            </a:r>
            <a:r>
              <a:rPr lang="sk-SK" sz="2300" dirty="0" smtClean="0"/>
              <a:t>Vo </a:t>
            </a:r>
            <a:r>
              <a:rPr lang="sk-SK" sz="2300" dirty="0"/>
              <a:t>všeobecnosti je na vnútroštátnych súdoch, aby posúdili dôkazy, vrátane prostriedkov na zistenie relevantných skutočností (pozri </a:t>
            </a:r>
            <a:r>
              <a:rPr lang="sk-SK" sz="2300" i="1" dirty="0" err="1"/>
              <a:t>Vidal</a:t>
            </a:r>
            <a:r>
              <a:rPr lang="sk-SK" sz="2300" i="1" dirty="0"/>
              <a:t> proti Belgicku</a:t>
            </a:r>
            <a:r>
              <a:rPr lang="sk-SK" sz="2300" dirty="0"/>
              <a:t>, 22. apríl 1992, ods. 33, séria A č. 235‑B). </a:t>
            </a:r>
            <a:r>
              <a:rPr lang="sk-SK" sz="2300" dirty="0" smtClean="0"/>
              <a:t>Súd by zašiel priďaleko </a:t>
            </a:r>
            <a:r>
              <a:rPr lang="sk-SK" sz="2300" dirty="0"/>
              <a:t>s tvrdením, že sa od vnútroštátnych súdov vždy vyžaduje, aby zapojili znalca z oblasti psychológie v otázke priznania kontaktov rodičovi, ktorý nemá dieťa v starostlivosti, ale táto otázka závisí od špecifických okolností každého prípadu, berúc náležitý ohľad na vek a vyspelosť dotknutého dieťaťa (pozri </a:t>
            </a:r>
            <a:r>
              <a:rPr lang="sk-SK" sz="2300" i="1" dirty="0" err="1"/>
              <a:t>Sommerfeld</a:t>
            </a:r>
            <a:r>
              <a:rPr lang="sk-SK" sz="2300" dirty="0"/>
              <a:t>, uvedený vyššie, ods. 71).</a:t>
            </a:r>
          </a:p>
          <a:p>
            <a:endParaRPr lang="sk-SK" dirty="0"/>
          </a:p>
        </p:txBody>
      </p:sp>
    </p:spTree>
    <p:extLst>
      <p:ext uri="{BB962C8B-B14F-4D97-AF65-F5344CB8AC3E}">
        <p14:creationId xmlns:p14="http://schemas.microsoft.com/office/powerpoint/2010/main" val="427426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70000" lnSpcReduction="20000"/>
          </a:bodyPr>
          <a:lstStyle/>
          <a:p>
            <a:pPr algn="just"/>
            <a:r>
              <a:rPr lang="sk-SK" b="1" dirty="0"/>
              <a:t>Na nevyhnutnosť udržania týchto princípov poukázala vo svojej intervencii vláda Slovenskej republiky, </a:t>
            </a:r>
            <a:r>
              <a:rPr lang="sk-SK" dirty="0"/>
              <a:t>ako aj </a:t>
            </a:r>
            <a:r>
              <a:rPr lang="sk-SK" b="1" dirty="0"/>
              <a:t>vláda Českej republiky.</a:t>
            </a:r>
            <a:br>
              <a:rPr lang="sk-SK" b="1" dirty="0"/>
            </a:br>
            <a:r>
              <a:rPr lang="sk-SK" dirty="0"/>
              <a:t>Naopak žalované</a:t>
            </a:r>
            <a:r>
              <a:rPr lang="sk-SK" b="1" dirty="0"/>
              <a:t> Nórsko, </a:t>
            </a:r>
            <a:r>
              <a:rPr lang="sk-SK" dirty="0"/>
              <a:t>ako aj intervenujúce vlády </a:t>
            </a:r>
            <a:r>
              <a:rPr lang="sk-SK" b="1" dirty="0"/>
              <a:t>Talianska, Dánska a Spojeného kráľovstva uviedli, že </a:t>
            </a:r>
            <a:r>
              <a:rPr lang="sk-SK" b="1" dirty="0" smtClean="0"/>
              <a:t>Súd </a:t>
            </a:r>
            <a:r>
              <a:rPr lang="sk-SK" b="1" dirty="0"/>
              <a:t>by nemal v takýchto prípadoch vystupovať ako štvrtá inštancia a znovu posudzovať okolnosti prípadu. </a:t>
            </a:r>
            <a:endParaRPr lang="sk-SK" b="1" dirty="0" smtClean="0"/>
          </a:p>
          <a:p>
            <a:pPr algn="just"/>
            <a:r>
              <a:rPr lang="sk-SK" b="1" dirty="0" smtClean="0"/>
              <a:t>Súd </a:t>
            </a:r>
            <a:r>
              <a:rPr lang="sk-SK" b="1" dirty="0"/>
              <a:t>tak </a:t>
            </a:r>
            <a:r>
              <a:rPr lang="sk-SK" b="1" dirty="0" smtClean="0"/>
              <a:t>ale urobil </a:t>
            </a:r>
            <a:r>
              <a:rPr lang="sk-SK" b="1" dirty="0"/>
              <a:t>a dospel k záveru o porušení práv sťažovateľov.</a:t>
            </a:r>
            <a:br>
              <a:rPr lang="sk-SK" b="1" dirty="0"/>
            </a:br>
            <a:r>
              <a:rPr lang="sk-SK" dirty="0" smtClean="0"/>
              <a:t>Slovenská </a:t>
            </a:r>
            <a:r>
              <a:rPr lang="sk-SK" dirty="0"/>
              <a:t>republika využila možnosť podľa článku 36 ods</a:t>
            </a:r>
            <a:r>
              <a:rPr lang="sk-SK" i="1" dirty="0"/>
              <a:t>. 2 </a:t>
            </a:r>
            <a:r>
              <a:rPr lang="sk-SK" dirty="0"/>
              <a:t>Dohovoru a intervenovala okrem prípadu </a:t>
            </a:r>
            <a:r>
              <a:rPr lang="sk-SK" i="1" dirty="0" err="1"/>
              <a:t>Strand</a:t>
            </a:r>
            <a:r>
              <a:rPr lang="sk-SK" i="1" dirty="0"/>
              <a:t> </a:t>
            </a:r>
            <a:r>
              <a:rPr lang="sk-SK" i="1" dirty="0" err="1"/>
              <a:t>Lobben</a:t>
            </a:r>
            <a:r>
              <a:rPr lang="sk-SK" i="1" dirty="0"/>
              <a:t> </a:t>
            </a:r>
            <a:r>
              <a:rPr lang="sk-SK" dirty="0"/>
              <a:t>aj v prípadoch </a:t>
            </a:r>
            <a:r>
              <a:rPr lang="sk-SK" i="1" dirty="0"/>
              <a:t>K. O. a V. M. proti Nórsku</a:t>
            </a:r>
            <a:r>
              <a:rPr lang="sk-SK" dirty="0"/>
              <a:t> a </a:t>
            </a:r>
            <a:r>
              <a:rPr lang="sk-SK" i="1" dirty="0" err="1"/>
              <a:t>Bodnariu</a:t>
            </a:r>
            <a:r>
              <a:rPr lang="sk-SK" i="1" dirty="0"/>
              <a:t> a ďalší proti Nórsku</a:t>
            </a:r>
            <a:r>
              <a:rPr lang="sk-SK" dirty="0"/>
              <a:t>.  </a:t>
            </a:r>
            <a:endParaRPr lang="sk-SK" dirty="0" smtClean="0"/>
          </a:p>
          <a:p>
            <a:pPr algn="just"/>
            <a:r>
              <a:rPr lang="sk-SK" dirty="0" smtClean="0"/>
              <a:t>Dňa </a:t>
            </a:r>
            <a:r>
              <a:rPr lang="sk-SK" dirty="0"/>
              <a:t>17. júna 2019 bolo nórskej vláde oznámených ďalších 16 sťažností týkajúcich sa uvedenej problematiky. Slovenská republika požiadala o povolenie intervencie vo všetkých 16 prípadoch. </a:t>
            </a:r>
            <a:r>
              <a:rPr lang="sk-SK" dirty="0" smtClean="0"/>
              <a:t>Slovenská </a:t>
            </a:r>
            <a:r>
              <a:rPr lang="sk-SK" dirty="0"/>
              <a:t>republika požiada o povolenie intervenovať aj v ďalšej skupine prípadov podobného charakteru proti Nórsku, ktoré boli nórskej vláde oznámené v októbri tohto roku. </a:t>
            </a:r>
            <a:r>
              <a:rPr lang="sk-SK" b="1" dirty="0" smtClean="0"/>
              <a:t>V</a:t>
            </a:r>
            <a:r>
              <a:rPr lang="sk-SK" dirty="0" smtClean="0"/>
              <a:t> </a:t>
            </a:r>
            <a:r>
              <a:rPr lang="sk-SK" b="1" dirty="0"/>
              <a:t>intervenciách aj naďalej podporovať aktuálnu judikatúru </a:t>
            </a:r>
            <a:r>
              <a:rPr lang="sk-SK" b="1" dirty="0" smtClean="0"/>
              <a:t>Súdu </a:t>
            </a:r>
            <a:r>
              <a:rPr lang="sk-SK" b="1" dirty="0"/>
              <a:t>primárne chrániacu biologickú rodinu, od ktorej sa tento v prípade </a:t>
            </a:r>
            <a:r>
              <a:rPr lang="sk-SK" b="1" dirty="0" err="1"/>
              <a:t>Strand</a:t>
            </a:r>
            <a:r>
              <a:rPr lang="sk-SK" b="1" dirty="0"/>
              <a:t> </a:t>
            </a:r>
            <a:r>
              <a:rPr lang="sk-SK" b="1" dirty="0" err="1"/>
              <a:t>Lobben</a:t>
            </a:r>
            <a:r>
              <a:rPr lang="sk-SK" b="1" dirty="0"/>
              <a:t> neodklonil</a:t>
            </a:r>
            <a:r>
              <a:rPr lang="sk-SK" b="1" dirty="0" smtClean="0"/>
              <a:t>. </a:t>
            </a:r>
            <a:endParaRPr lang="sk-SK" b="1" dirty="0"/>
          </a:p>
        </p:txBody>
      </p:sp>
    </p:spTree>
    <p:extLst>
      <p:ext uri="{BB962C8B-B14F-4D97-AF65-F5344CB8AC3E}">
        <p14:creationId xmlns:p14="http://schemas.microsoft.com/office/powerpoint/2010/main" val="24521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55000" lnSpcReduction="20000"/>
          </a:bodyPr>
          <a:lstStyle/>
          <a:p>
            <a:pPr algn="just"/>
            <a:r>
              <a:rPr lang="sk-SK" dirty="0"/>
              <a:t>V </a:t>
            </a:r>
            <a:r>
              <a:rPr lang="sk-SK" dirty="0" smtClean="0"/>
              <a:t>prípade </a:t>
            </a:r>
            <a:r>
              <a:rPr lang="sk-SK" dirty="0" err="1" smtClean="0"/>
              <a:t>Strand</a:t>
            </a:r>
            <a:r>
              <a:rPr lang="sk-SK" dirty="0" smtClean="0"/>
              <a:t> </a:t>
            </a:r>
            <a:r>
              <a:rPr lang="sk-SK" dirty="0" err="1" smtClean="0"/>
              <a:t>Lobben</a:t>
            </a:r>
            <a:r>
              <a:rPr lang="sk-SK" dirty="0" smtClean="0"/>
              <a:t> boli </a:t>
            </a:r>
            <a:r>
              <a:rPr lang="sk-SK" dirty="0"/>
              <a:t>sťažovateľmi pani T. </a:t>
            </a:r>
            <a:r>
              <a:rPr lang="sk-SK" dirty="0" err="1"/>
              <a:t>Strand</a:t>
            </a:r>
            <a:r>
              <a:rPr lang="sk-SK" dirty="0"/>
              <a:t> </a:t>
            </a:r>
            <a:r>
              <a:rPr lang="sk-SK" dirty="0" err="1"/>
              <a:t>Lobbenová</a:t>
            </a:r>
            <a:r>
              <a:rPr lang="sk-SK" dirty="0"/>
              <a:t> </a:t>
            </a:r>
            <a:r>
              <a:rPr lang="sk-SK" dirty="0" smtClean="0"/>
              <a:t>a jej </a:t>
            </a:r>
            <a:r>
              <a:rPr lang="sk-SK" dirty="0"/>
              <a:t>syn X., obaja nórski štátni </a:t>
            </a:r>
            <a:r>
              <a:rPr lang="sk-SK" dirty="0" smtClean="0"/>
              <a:t>občania.</a:t>
            </a:r>
          </a:p>
          <a:p>
            <a:pPr algn="just"/>
            <a:r>
              <a:rPr lang="sk-SK" dirty="0" smtClean="0"/>
              <a:t>X</a:t>
            </a:r>
            <a:r>
              <a:rPr lang="sk-SK" dirty="0"/>
              <a:t>. je prvé dieťa sťažovateľky, narodené v roku 2008. Po ťažkostiach, ktoré mala v tehotenstve, sa sťažovateľka obrátila na úrady sociálnej starostlivosti so žiadosťou o pomoc. Prijala ich ponuku na pobyt v rodinnom centre počas prvých mesiacov života jej dieťaťa. Po prvom mesiaci po narodení dieťaťa sa však rozhodla z centra odísť. Úrady jej ihneď odobrali dieťa a umiestnili ho do náhradnej starostlivosti z dôvodu obáv, že mu nebude poskytovaná dostatočná výživa na prežitie. Dieťa zostalo v náhradnej starostlivosti ďalšie tri roky, až kým orgány sociálnej starostlivosti nepovolili v decembri 2011 adopciu náhradným rodičom. Čo sa týka náhradnej starostlivosti, nórske súdy v roku 2010 rozhodli, že nie je v najlepšom záujme dieťaťa ukončiť náhradnú starostlivosť vzhľadom na jeho osobitné potreby a obmedzené rodičovské schopnosti matky. V roku 2011 miestny orgán starostlivosti, zložený z právnika, psychológa a prísediaceho rozhodol o pozbavení rodičovských práv matky a umožnení adopcie. Orgán vypočul 21 svedkov počas troch dní. Sťažovateľka bola prítomná a bola zastúpená právnym zástupcom. Nakoniec bolo rozhodnuté, že v najlepšom záujme dieťaťa je adopcia. Sťažovateľka sa odvolala na mestský súd a pojednávanie sa uskutočnilo v roku 2012. Opäť sa ho zúčastnila a bola aj zastúpená právnym zástupcom. Počas troch dní boli vypočutí svedkovia profesionálnym sudcom, psychológom a prísediacim. Mestský súd nakoniec vo svojom rozsudku z februára 2012 skonštatoval, že </a:t>
            </a:r>
            <a:r>
              <a:rPr lang="sk-SK" b="1" dirty="0"/>
              <a:t>aj keď situácia sťažovateľky sa v niektorých oblastiach zlepšila </a:t>
            </a:r>
            <a:r>
              <a:rPr lang="sk-SK" dirty="0"/>
              <a:t>(vydala sa a narodilo sa jej v roku 2011 ďalšie dieťa), </a:t>
            </a:r>
            <a:r>
              <a:rPr lang="sk-SK" b="1" dirty="0"/>
              <a:t>nepreukázala zlepšenie vo vnímaní alebo porozumení svojho syna, ktorý bol psychologicky zraniteľný a potreboval tiché, bezpečné a podporné prostredie. </a:t>
            </a:r>
          </a:p>
        </p:txBody>
      </p:sp>
    </p:spTree>
    <p:extLst>
      <p:ext uri="{BB962C8B-B14F-4D97-AF65-F5344CB8AC3E}">
        <p14:creationId xmlns:p14="http://schemas.microsoft.com/office/powerpoint/2010/main" val="1815341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Autofit/>
          </a:bodyPr>
          <a:lstStyle/>
          <a:p>
            <a:pPr algn="just"/>
            <a:r>
              <a:rPr lang="sk-SK" sz="1400" dirty="0" smtClean="0"/>
              <a:t>Pri </a:t>
            </a:r>
            <a:r>
              <a:rPr lang="sk-SK" sz="1400" dirty="0"/>
              <a:t>svojom rozhodovaní súd zobral do úvahy tri roky stretnutí, počas ktorých syn psychologicky nenaviazal na svoju biologickú matku, a taktiež bezpečie, ktoré by mu jeho náhradní rodičia mohli poskytnúť aj v nasledujúcich rokoch</a:t>
            </a:r>
            <a:r>
              <a:rPr lang="sk-SK" sz="1400" dirty="0" smtClean="0"/>
              <a:t>.</a:t>
            </a:r>
          </a:p>
          <a:p>
            <a:pPr algn="just"/>
            <a:r>
              <a:rPr lang="sk-SK" sz="1400" dirty="0" smtClean="0"/>
              <a:t>Odvolávajúc </a:t>
            </a:r>
            <a:r>
              <a:rPr lang="sk-SK" sz="1400" dirty="0"/>
              <a:t>sa na článok 8 (právo na rešpektovanie súkromného života) Dohovoru, sťažovatelia namietali rozhodnutie vnútroštátnych orgánov týkajúce sa  pozbavenia rodičovských práv pani </a:t>
            </a:r>
            <a:r>
              <a:rPr lang="sk-SK" sz="1400" dirty="0" err="1"/>
              <a:t>Strand</a:t>
            </a:r>
            <a:r>
              <a:rPr lang="sk-SK" sz="1400" dirty="0"/>
              <a:t> </a:t>
            </a:r>
            <a:r>
              <a:rPr lang="sk-SK" sz="1400" dirty="0" err="1"/>
              <a:t>Lobbenovej</a:t>
            </a:r>
            <a:r>
              <a:rPr lang="sk-SK" sz="1400" dirty="0"/>
              <a:t> a uvoľnenia X. na adopciu.     </a:t>
            </a:r>
            <a:endParaRPr lang="sk-SK" sz="1400" dirty="0" smtClean="0"/>
          </a:p>
          <a:p>
            <a:pPr algn="just"/>
            <a:r>
              <a:rPr lang="sk-SK" sz="1400" dirty="0" smtClean="0"/>
              <a:t>Súd </a:t>
            </a:r>
            <a:r>
              <a:rPr lang="sk-SK" sz="1400" dirty="0"/>
              <a:t>najprv rozsudkom komory z 30. novembra 2017 skonštatoval pomerom hlasov štyri ku trom, že článok 8 Dohovoru </a:t>
            </a:r>
            <a:r>
              <a:rPr lang="sk-SK" sz="1400" b="1" dirty="0"/>
              <a:t>nebol porušený. </a:t>
            </a:r>
            <a:r>
              <a:rPr lang="sk-SK" sz="1400" dirty="0"/>
              <a:t>V rozsudku uviedol, že rozhodnutie o adopcii bolo odôvodnené výnimočnými okolnosťami tohto prípadu. Vnútroštátne orgány vo všeobecnosti čelili ťažkej a mimoriadne citlivej úlohe vyvážiť rozporuplné záujmy v zložitom prípade. Boli však motivované požiadavkou najlepšieho záujmu dieťaťa, najmä vo svetle špeciálnej starostlivosti, ktorú vyžadoval.  </a:t>
            </a:r>
            <a:endParaRPr lang="sk-SK" sz="1400" dirty="0" smtClean="0"/>
          </a:p>
          <a:p>
            <a:pPr algn="just"/>
            <a:r>
              <a:rPr lang="sk-SK" sz="1400" dirty="0" smtClean="0"/>
              <a:t>Dňa </a:t>
            </a:r>
            <a:r>
              <a:rPr lang="sk-SK" sz="1400" dirty="0"/>
              <a:t>9. apríla 2018 panel piatich sudcov veľkej komory </a:t>
            </a:r>
            <a:r>
              <a:rPr lang="sk-SK" sz="1400" dirty="0" smtClean="0"/>
              <a:t>Súdu </a:t>
            </a:r>
            <a:r>
              <a:rPr lang="sk-SK" sz="1400" b="1" dirty="0"/>
              <a:t>prijal žiadosť sťažovateľov o postúpenie prípadu veľkej komore. </a:t>
            </a:r>
            <a:r>
              <a:rPr lang="sk-SK" sz="1400" dirty="0"/>
              <a:t>V konaní pred veľkou komorou intervenovali adoptívni rodičia X., Belgicko, Bulharsko, Česká republika, Dánsko, Slovenská republika, Taliansko a Veľká Británia, ako aj organizácie „ADF“ (Alliance </a:t>
            </a:r>
            <a:r>
              <a:rPr lang="sk-SK" sz="1400" dirty="0" err="1"/>
              <a:t>Defending</a:t>
            </a:r>
            <a:r>
              <a:rPr lang="sk-SK" sz="1400" dirty="0"/>
              <a:t> </a:t>
            </a:r>
            <a:r>
              <a:rPr lang="sk-SK" sz="1400" dirty="0" err="1"/>
              <a:t>Freedom</a:t>
            </a:r>
            <a:r>
              <a:rPr lang="sk-SK" sz="1400" dirty="0"/>
              <a:t> International), „</a:t>
            </a:r>
            <a:r>
              <a:rPr lang="sk-SK" sz="1400" dirty="0" err="1"/>
              <a:t>Associazione</a:t>
            </a:r>
            <a:r>
              <a:rPr lang="sk-SK" sz="1400" dirty="0"/>
              <a:t> </a:t>
            </a:r>
            <a:r>
              <a:rPr lang="sk-SK" sz="1400" dirty="0" err="1"/>
              <a:t>italiana</a:t>
            </a:r>
            <a:r>
              <a:rPr lang="sk-SK" sz="1400" dirty="0"/>
              <a:t> </a:t>
            </a:r>
            <a:r>
              <a:rPr lang="sk-SK" sz="1400" dirty="0" err="1"/>
              <a:t>dei</a:t>
            </a:r>
            <a:r>
              <a:rPr lang="sk-SK" sz="1400" dirty="0"/>
              <a:t> </a:t>
            </a:r>
            <a:r>
              <a:rPr lang="sk-SK" sz="1400" dirty="0" err="1"/>
              <a:t>magistrati</a:t>
            </a:r>
            <a:r>
              <a:rPr lang="sk-SK" sz="1400" dirty="0"/>
              <a:t> per i </a:t>
            </a:r>
            <a:r>
              <a:rPr lang="sk-SK" sz="1400" dirty="0" err="1"/>
              <a:t>minorenni</a:t>
            </a:r>
            <a:r>
              <a:rPr lang="sk-SK" sz="1400" dirty="0"/>
              <a:t> e per la </a:t>
            </a:r>
            <a:r>
              <a:rPr lang="sk-SK" sz="1400" dirty="0" err="1"/>
              <a:t>famiglia</a:t>
            </a:r>
            <a:r>
              <a:rPr lang="sk-SK" sz="1400" dirty="0"/>
              <a:t>“ (AIMMF) a Centrum AIRE. </a:t>
            </a:r>
            <a:endParaRPr lang="sk-SK" sz="1400" dirty="0" smtClean="0"/>
          </a:p>
        </p:txBody>
      </p:sp>
    </p:spTree>
    <p:extLst>
      <p:ext uri="{BB962C8B-B14F-4D97-AF65-F5344CB8AC3E}">
        <p14:creationId xmlns:p14="http://schemas.microsoft.com/office/powerpoint/2010/main" val="288384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Autofit/>
          </a:bodyPr>
          <a:lstStyle/>
          <a:p>
            <a:pPr algn="just"/>
            <a:r>
              <a:rPr lang="sk-SK" sz="1400" dirty="0" smtClean="0"/>
              <a:t>Vo svojej písomnej intervencii </a:t>
            </a:r>
            <a:r>
              <a:rPr lang="sk-SK" sz="1400" dirty="0"/>
              <a:t>Slovenská republika uviedla, že judikatúra </a:t>
            </a:r>
            <a:r>
              <a:rPr lang="sk-SK" sz="1400" dirty="0" smtClean="0"/>
              <a:t>Súdu </a:t>
            </a:r>
            <a:r>
              <a:rPr lang="sk-SK" sz="1400" dirty="0"/>
              <a:t>primárne chráni biologickú rodinu. Umiestnenie dieťaťa do náhradnej starostlivosti bolo extrémnym opatrením a od vnútroštátnych orgánov sa vyžadovalo, aby prijali ďalšie opatrenia, aby boli schopné dosiahnuť sledovaný cieľ. Najmä v prípadoch, kedy je rozhodnutie odôvodnené z hľadiska potreby chrániť dieťa pred nebezpečenstvom, by sa takéto nebezpečenstvo malo skutočne preukázať. Súčasne by sa náhradná starostlivosť o dieťa mala považovať za dočasné opatrenie, ktoré by sa malo byť ukončené hneď, ako to okolnosti dovolia, a akékoľvek rozhodnutie o takomto umiestnení by malo byť konzistentné s konečným cieľom zjednotiť biologického rodiča s jeho dieťaťom. Slovenská vláda ďalej predložila svoje vyjadrenie k prípadu, v ktorom boli slovenskí občania dotknutí rozhodnutím úradu sociálnej starostlivosti, ako aj k medzinárodným obavám týkajúcim sa opatrení orgánov sociálnej starostlivosti v žalovanom štáte</a:t>
            </a:r>
            <a:r>
              <a:rPr lang="sk-SK" sz="1400" dirty="0" smtClean="0"/>
              <a:t>.</a:t>
            </a:r>
          </a:p>
          <a:p>
            <a:pPr marL="0" indent="0" algn="just">
              <a:buNone/>
            </a:pPr>
            <a:r>
              <a:rPr lang="sk-SK" sz="1400" dirty="0"/>
              <a:t/>
            </a:r>
            <a:br>
              <a:rPr lang="sk-SK" sz="1400" dirty="0"/>
            </a:br>
            <a:endParaRPr lang="sk-SK" sz="1400" b="1" dirty="0"/>
          </a:p>
        </p:txBody>
      </p:sp>
    </p:spTree>
    <p:extLst>
      <p:ext uri="{BB962C8B-B14F-4D97-AF65-F5344CB8AC3E}">
        <p14:creationId xmlns:p14="http://schemas.microsoft.com/office/powerpoint/2010/main" val="3452660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Autofit/>
          </a:bodyPr>
          <a:lstStyle/>
          <a:p>
            <a:pPr algn="just"/>
            <a:r>
              <a:rPr lang="sk-SK" sz="1400" dirty="0" smtClean="0"/>
              <a:t>Dňa </a:t>
            </a:r>
            <a:r>
              <a:rPr lang="sk-SK" sz="1400" dirty="0"/>
              <a:t>10. septembra 2019 veľká komora </a:t>
            </a:r>
            <a:r>
              <a:rPr lang="sk-SK" sz="1400" dirty="0" smtClean="0"/>
              <a:t>Súdu </a:t>
            </a:r>
            <a:r>
              <a:rPr lang="sk-SK" sz="1400" dirty="0"/>
              <a:t>vyhlásila rozsudok, v ktorom </a:t>
            </a:r>
            <a:r>
              <a:rPr lang="sk-SK" sz="1400" b="1" dirty="0"/>
              <a:t>trinástimi hlasmi k štyrom rozhodla, že článok 8 Dohovoru bol porušený vo vzťahu k obom sťažovateľom</a:t>
            </a:r>
            <a:r>
              <a:rPr lang="sk-SK" sz="1400" b="1" dirty="0" smtClean="0"/>
              <a:t>.</a:t>
            </a:r>
          </a:p>
          <a:p>
            <a:pPr algn="just"/>
            <a:r>
              <a:rPr lang="sk-SK" sz="1400" dirty="0" smtClean="0"/>
              <a:t>V </a:t>
            </a:r>
            <a:r>
              <a:rPr lang="sk-SK" sz="1400" dirty="0"/>
              <a:t>rozsudku </a:t>
            </a:r>
            <a:r>
              <a:rPr lang="sk-SK" sz="1400" dirty="0" smtClean="0"/>
              <a:t>Súd </a:t>
            </a:r>
            <a:r>
              <a:rPr lang="sk-SK" sz="1400" dirty="0"/>
              <a:t>najprv pripomenul svoju ustálenú judikatúru týkajúcu sa najlepšieho záujmu dieťaťa a ochrany biologickej </a:t>
            </a:r>
            <a:r>
              <a:rPr lang="sk-SK" sz="1400" dirty="0" smtClean="0"/>
              <a:t>rodiny</a:t>
            </a:r>
            <a:r>
              <a:rPr lang="sk-SK" sz="1400" dirty="0"/>
              <a:t>.  </a:t>
            </a:r>
            <a:r>
              <a:rPr lang="sk-SK" sz="1400" dirty="0" smtClean="0"/>
              <a:t>Aplikujúc </a:t>
            </a:r>
            <a:r>
              <a:rPr lang="sk-SK" sz="1400" dirty="0"/>
              <a:t>túto judikatúru na predmetný prípad </a:t>
            </a:r>
            <a:r>
              <a:rPr lang="sk-SK" sz="1400" dirty="0" smtClean="0"/>
              <a:t>Súd </a:t>
            </a:r>
            <a:r>
              <a:rPr lang="sk-SK" sz="1400" dirty="0"/>
              <a:t>uviedol, že konanie vedúce k pozbaveniu rodičovských práv a povinností a súhlasu s adopciou ukazuje, že vnútroštátne orgány sa </a:t>
            </a:r>
            <a:r>
              <a:rPr lang="sk-SK" sz="1400" b="1" dirty="0"/>
              <a:t>nepokúsili naozaj vyvážiť záujmy dieťaťa a jeho biologickej rodiny, ale zamerali sa výlučne na záujem dieťaťa bez toho, aby sa pokúsili skombinovať obidve skupiny záujmov, a navyše ani skutočne neuvažovali o možnosti zlúčenia dieťaťa so svojou biologickou rodinou. </a:t>
            </a:r>
            <a:r>
              <a:rPr lang="sk-SK" sz="1400" dirty="0"/>
              <a:t>V tejto súvislosti </a:t>
            </a:r>
            <a:r>
              <a:rPr lang="sk-SK" sz="1400" dirty="0" smtClean="0"/>
              <a:t>Súd </a:t>
            </a:r>
            <a:r>
              <a:rPr lang="sk-SK" sz="1400" dirty="0"/>
              <a:t>nebol presvedčený o tom, že príslušné vnútroštátne orgány náležite zvážili potenciálny význam skutočnosti, </a:t>
            </a:r>
            <a:r>
              <a:rPr lang="sk-SK" sz="1400" b="1" dirty="0"/>
              <a:t>že v čase, keď sa prvá sťažovateľka dožadovala zrušenia náhradnej starostlivosti alebo aspoň o rozšírenie práva styku, prežívala zásadné zmeny vo svojom živote: v tom istom lete a na jeseň, keď sa začalo predmetné konanie, vydala sa a mala druhé dieťa. </a:t>
            </a:r>
            <a:r>
              <a:rPr lang="sk-SK" sz="1400" dirty="0"/>
              <a:t>V tejto súvislosti, keďže rozhodnutie vnútroštátneho súdu bolo do značnej miery založené na posúdení nedostatočnej schopnosti prvej sťažovateľky starať sa o dieťa, </a:t>
            </a:r>
            <a:r>
              <a:rPr lang="sk-SK" sz="1400" b="1" dirty="0"/>
              <a:t>skutkový základ, na ktorý sa vnútroštátny súd odvolával pri vydávaní rozhodnutia, odhalil hneď niekoľko nedostatkov v rozhodovacom procese. </a:t>
            </a:r>
          </a:p>
        </p:txBody>
      </p:sp>
    </p:spTree>
    <p:extLst>
      <p:ext uri="{BB962C8B-B14F-4D97-AF65-F5344CB8AC3E}">
        <p14:creationId xmlns:p14="http://schemas.microsoft.com/office/powerpoint/2010/main" val="3921604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Autofit/>
          </a:bodyPr>
          <a:lstStyle/>
          <a:p>
            <a:pPr algn="just"/>
            <a:r>
              <a:rPr lang="sk-SK" sz="1400" dirty="0" smtClean="0"/>
              <a:t>Súd </a:t>
            </a:r>
            <a:r>
              <a:rPr lang="sk-SK" sz="1400" dirty="0"/>
              <a:t>ďalej poznamenal, že predmetné rozhodnutia boli prijaté v situácii, keď medzi prvou sťažovateľkou a X. došlo len </a:t>
            </a:r>
            <a:r>
              <a:rPr lang="sk-SK" sz="1400" b="1" dirty="0"/>
              <a:t>k veľmi obmedzenému kontaktu </a:t>
            </a:r>
            <a:r>
              <a:rPr lang="sk-SK" sz="1400" dirty="0"/>
              <a:t>a pokiaľ ide o návštevy, </a:t>
            </a:r>
            <a:r>
              <a:rPr lang="sk-SK" sz="1400" dirty="0" smtClean="0"/>
              <a:t>Súd </a:t>
            </a:r>
            <a:r>
              <a:rPr lang="sk-SK" sz="1400" dirty="0"/>
              <a:t>uviedol, že tieto opatrenia </a:t>
            </a:r>
            <a:r>
              <a:rPr lang="sk-SK" sz="1400" b="1" dirty="0"/>
              <a:t>neviedli osobitne k tomu, aby umožnili prvej  sťažovateľke slobodne si vytvoriť väzbu s X., napríklad pokiaľ ide o miesto konania stretnutí a účasť na nich</a:t>
            </a:r>
            <a:r>
              <a:rPr lang="sk-SK" sz="1400" dirty="0"/>
              <a:t>. Aj keď návštevy často </a:t>
            </a:r>
            <a:r>
              <a:rPr lang="sk-SK" sz="1400" b="1" dirty="0"/>
              <a:t>nefungovali dobre, urobilo sa len veľmi málo na vyskúšanie alternatívnych opatrení. </a:t>
            </a:r>
            <a:r>
              <a:rPr lang="sk-SK" sz="1400" dirty="0"/>
              <a:t>Z takéhoto občasného kontaktu, ktorý medzi sťažovateľmi nastal od doby, keď bol X. prijatý do náhradnej starostlivosti, mohli vyplynúť iba obmedzené dôkazy o tom, aké má prvá sťažovateľka zručnosti v oblasti starostlivosti. Okrem toho </a:t>
            </a:r>
            <a:r>
              <a:rPr lang="sk-SK" sz="1400" dirty="0" smtClean="0"/>
              <a:t>Súd </a:t>
            </a:r>
            <a:r>
              <a:rPr lang="sk-SK" sz="1400" dirty="0"/>
              <a:t>považoval za významné, že </a:t>
            </a:r>
            <a:r>
              <a:rPr lang="sk-SK" sz="1400" b="1" dirty="0"/>
              <a:t>neexistovali žiadne aktualizované znalecké posudky okrem tých, ktoré boli nariadené počas predchádzajúcich konaní v rokoch 2009 až 2010 v súvislosti s umiestnením do náhradnej starostlivosti. </a:t>
            </a:r>
            <a:endParaRPr lang="sk-SK" sz="1400" b="1" dirty="0" smtClean="0"/>
          </a:p>
          <a:p>
            <a:pPr algn="just"/>
            <a:r>
              <a:rPr lang="sk-SK" sz="1400" b="1" dirty="0" smtClean="0"/>
              <a:t>Neexistencia </a:t>
            </a:r>
            <a:r>
              <a:rPr lang="sk-SK" sz="1400" b="1" dirty="0"/>
              <a:t>nového odborného preskúmania podstatne obmedzila faktické posúdenie novej životnej  situácia prvej sťažovateľky a jej schopnosť starať sa o dieťa v danom čase.  </a:t>
            </a:r>
            <a:r>
              <a:rPr lang="sk-SK" sz="1400" dirty="0"/>
              <a:t>Z odôvodnenia vnútroštátneho súdu okrem iného vyplynulo, že pri posudzovaní schopnosti prvej sťažovateľky  starať sa o dieťa venoval osobitnú pozornosť potrebám osobitnej starostlivosti X. vzhľadom na jeho zraniteľnosť. Zatiaľ čo </a:t>
            </a:r>
            <a:r>
              <a:rPr lang="sk-SK" sz="1400" b="1" dirty="0"/>
              <a:t>zraniteľnosť X. bola hlavným dôvodom pôvodného rozhodnutia umiestniť ho do náhradnej starostlivosti, rozsudok súdu neobsahoval žiadne informácie o tom, ako by táto zraniteľnosť mohla pokračovať napriek skutočnosti, že žil v náhradnej starostlivosti už od troch týždňov. </a:t>
            </a:r>
            <a:r>
              <a:rPr lang="sk-SK" sz="1400" dirty="0"/>
              <a:t>Takisto neobsahoval žiadnu analýzu charakteru jeho zraniteľnosti, okrem toho, že odborníci stručne opísali, že X. ľahko podliehal stresu a potreboval veľa pokoja, bezpečnosti a podpory, a že vyjadroval svoj odpor a rezignáciu voči kontaktu s prvou sťažovateľkou, najmä keď čelil jej emocionálnym výbuchom. </a:t>
            </a:r>
            <a:endParaRPr lang="sk-SK" sz="1400" b="1" dirty="0"/>
          </a:p>
        </p:txBody>
      </p:sp>
    </p:spTree>
    <p:extLst>
      <p:ext uri="{BB962C8B-B14F-4D97-AF65-F5344CB8AC3E}">
        <p14:creationId xmlns:p14="http://schemas.microsoft.com/office/powerpoint/2010/main" val="1611367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Autofit/>
          </a:bodyPr>
          <a:lstStyle/>
          <a:p>
            <a:pPr algn="just"/>
            <a:r>
              <a:rPr lang="sk-SK" sz="1400" dirty="0" smtClean="0"/>
              <a:t>Podľa </a:t>
            </a:r>
            <a:r>
              <a:rPr lang="sk-SK" sz="1400" dirty="0"/>
              <a:t>názoru </a:t>
            </a:r>
            <a:r>
              <a:rPr lang="sk-SK" sz="1400" dirty="0" smtClean="0"/>
              <a:t>Súdu, </a:t>
            </a:r>
            <a:r>
              <a:rPr lang="sk-SK" sz="1400" dirty="0"/>
              <a:t>vzhľadom na závažnosť dotknutých záujmov, príslušné orgány mali podrobnejšie posúdiť zraniteľnosť X. v skúmanom </a:t>
            </a:r>
            <a:r>
              <a:rPr lang="sk-SK" sz="1400" dirty="0" smtClean="0"/>
              <a:t>konaní.</a:t>
            </a:r>
          </a:p>
          <a:p>
            <a:pPr algn="just"/>
            <a:r>
              <a:rPr lang="sk-SK" sz="1400" dirty="0" smtClean="0"/>
              <a:t>Berúc </a:t>
            </a:r>
            <a:r>
              <a:rPr lang="sk-SK" sz="1400" dirty="0"/>
              <a:t>do úvahy najmä obmedzené dôkazy, ktoré mohli byť získané zo zrealizovaných návštev, v spojení s tým, že sa napriek novej rodinnej situácii prvej sťažovateľky nepodarilo nariadiť nové odborné preskúmanie jej schopnosti zabezpečiť náležitú starostlivosť a nedostatočné zdôvodnenie pretrvávajúcej zraniteľnosti X., bol </a:t>
            </a:r>
            <a:r>
              <a:rPr lang="sk-SK" sz="1400" dirty="0" smtClean="0"/>
              <a:t>Súd </a:t>
            </a:r>
            <a:r>
              <a:rPr lang="sk-SK" sz="1400" dirty="0"/>
              <a:t>toho názoru, že </a:t>
            </a:r>
            <a:r>
              <a:rPr lang="sk-SK" sz="1400" b="1" dirty="0"/>
              <a:t>rozhodovací proces, ktorý viedol k rozhodnutiu o pozbavení rodičovských práv a uvoľneniu X. na adopciu, sa neuskutočnil s cieľom zabezpečiť, aby sa náležite zohľadnili všetky názory a záujmy zúčastnených. </a:t>
            </a:r>
            <a:r>
              <a:rPr lang="sk-SK" sz="1400" dirty="0"/>
              <a:t>Uvedený postup nórskych orgánov nebol pritom sprevádzaný zárukami, ktoré by boli úmerné závažnosti zásahu a závažnosti dotknutých záujmov. </a:t>
            </a:r>
            <a:r>
              <a:rPr lang="sk-SK" sz="1400" b="1" dirty="0"/>
              <a:t>Článok 8 Dohovoru teda bol </a:t>
            </a:r>
            <a:r>
              <a:rPr lang="sk-SK" sz="1400" b="1" dirty="0" smtClean="0"/>
              <a:t>porušený.</a:t>
            </a:r>
          </a:p>
          <a:p>
            <a:pPr algn="just"/>
            <a:r>
              <a:rPr lang="sk-SK" sz="1400" dirty="0" smtClean="0"/>
              <a:t>Súd </a:t>
            </a:r>
            <a:r>
              <a:rPr lang="sk-SK" sz="1400" dirty="0"/>
              <a:t>priznal prvej sťažovateľke </a:t>
            </a:r>
            <a:r>
              <a:rPr lang="sk-SK" sz="1400" b="1" dirty="0"/>
              <a:t>25 000 eur </a:t>
            </a:r>
            <a:r>
              <a:rPr lang="sk-SK" sz="1400" dirty="0"/>
              <a:t>ako nemajetkovú ujmu a náhradu trov konania. Vo vzťahu k druhému sťažovateľovi vyslovil, že konštatovanie porušenia Dohovoru je pre neho dostatočným </a:t>
            </a:r>
            <a:r>
              <a:rPr lang="sk-SK" sz="1400" dirty="0" smtClean="0"/>
              <a:t>zadosťučinením.</a:t>
            </a:r>
          </a:p>
          <a:p>
            <a:pPr algn="just"/>
            <a:r>
              <a:rPr lang="sk-SK" sz="1400" dirty="0" smtClean="0"/>
              <a:t>K </a:t>
            </a:r>
            <a:r>
              <a:rPr lang="sk-SK" sz="1400" dirty="0"/>
              <a:t>rozsudku sú pripojené čiastočne súhlasné stanoviská sudcov (</a:t>
            </a:r>
            <a:r>
              <a:rPr lang="sk-SK" sz="1400" dirty="0" err="1"/>
              <a:t>Ranzoni</a:t>
            </a:r>
            <a:r>
              <a:rPr lang="sk-SK" sz="1400" dirty="0"/>
              <a:t>, </a:t>
            </a:r>
            <a:r>
              <a:rPr lang="sk-SK" sz="1400" dirty="0" err="1"/>
              <a:t>Yudkivska</a:t>
            </a:r>
            <a:r>
              <a:rPr lang="sk-SK" sz="1400" dirty="0"/>
              <a:t>, </a:t>
            </a:r>
            <a:r>
              <a:rPr lang="sk-SK" sz="1400" dirty="0" err="1"/>
              <a:t>Kūris</a:t>
            </a:r>
            <a:r>
              <a:rPr lang="sk-SK" sz="1400" dirty="0"/>
              <a:t>, </a:t>
            </a:r>
            <a:r>
              <a:rPr lang="sk-SK" sz="1400" dirty="0" err="1"/>
              <a:t>Harutyunyan</a:t>
            </a:r>
            <a:r>
              <a:rPr lang="sk-SK" sz="1400" dirty="0"/>
              <a:t>, </a:t>
            </a:r>
            <a:r>
              <a:rPr lang="sk-SK" sz="1400" dirty="0" err="1"/>
              <a:t>Paczolay</a:t>
            </a:r>
            <a:r>
              <a:rPr lang="sk-SK" sz="1400" dirty="0"/>
              <a:t> a </a:t>
            </a:r>
            <a:r>
              <a:rPr lang="sk-SK" sz="1400" dirty="0" err="1"/>
              <a:t>Chanturia</a:t>
            </a:r>
            <a:r>
              <a:rPr lang="sk-SK" sz="1400" dirty="0"/>
              <a:t>), ako aj nesúhlasné stanoviská sudcov (</a:t>
            </a:r>
            <a:r>
              <a:rPr lang="sk-SK" sz="1400" dirty="0" err="1"/>
              <a:t>Kjølbro</a:t>
            </a:r>
            <a:r>
              <a:rPr lang="sk-SK" sz="1400" dirty="0"/>
              <a:t>, </a:t>
            </a:r>
            <a:r>
              <a:rPr lang="sk-SK" sz="1400" b="1" dirty="0"/>
              <a:t>Poláčková,</a:t>
            </a:r>
            <a:r>
              <a:rPr lang="sk-SK" sz="1400" dirty="0"/>
              <a:t> </a:t>
            </a:r>
            <a:r>
              <a:rPr lang="sk-SK" sz="1400" dirty="0" err="1"/>
              <a:t>Koskelo</a:t>
            </a:r>
            <a:r>
              <a:rPr lang="sk-SK" sz="1400" dirty="0"/>
              <a:t> a </a:t>
            </a:r>
            <a:r>
              <a:rPr lang="sk-SK" sz="1400" dirty="0" err="1"/>
              <a:t>Nordén</a:t>
            </a:r>
            <a:r>
              <a:rPr lang="sk-SK" sz="1400" dirty="0"/>
              <a:t>).</a:t>
            </a:r>
            <a:endParaRPr lang="sk-SK" sz="1400" b="1" dirty="0"/>
          </a:p>
        </p:txBody>
      </p:sp>
    </p:spTree>
    <p:extLst>
      <p:ext uri="{BB962C8B-B14F-4D97-AF65-F5344CB8AC3E}">
        <p14:creationId xmlns:p14="http://schemas.microsoft.com/office/powerpoint/2010/main" val="606257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Európskeho súd pre ľudské práva</a:t>
            </a:r>
          </a:p>
        </p:txBody>
      </p:sp>
      <p:sp>
        <p:nvSpPr>
          <p:cNvPr id="3" name="Zástupný symbol obsahu 2"/>
          <p:cNvSpPr>
            <a:spLocks noGrp="1"/>
          </p:cNvSpPr>
          <p:nvPr>
            <p:ph sz="quarter" idx="1"/>
          </p:nvPr>
        </p:nvSpPr>
        <p:spPr>
          <a:xfrm>
            <a:off x="612648" y="1600200"/>
            <a:ext cx="8153400" cy="4709120"/>
          </a:xfrm>
        </p:spPr>
        <p:txBody>
          <a:bodyPr>
            <a:noAutofit/>
          </a:bodyPr>
          <a:lstStyle/>
          <a:p>
            <a:pPr algn="just"/>
            <a:r>
              <a:rPr lang="sk-SK" sz="1600" dirty="0" smtClean="0"/>
              <a:t>V</a:t>
            </a:r>
            <a:r>
              <a:rPr lang="sk-SK" sz="1600" dirty="0"/>
              <a:t> prípade </a:t>
            </a:r>
            <a:r>
              <a:rPr lang="sk-SK" sz="1600" i="1" dirty="0"/>
              <a:t>M. A. K. a R.K. proti Spojenému kráľovstvu</a:t>
            </a:r>
            <a:r>
              <a:rPr lang="sk-SK" sz="1600" dirty="0"/>
              <a:t> sa u dieťaťa vyskytla vzácna kožná choroba, ktorej prejavy boli zamenené za následky sexuálneho zneužívania a rodičom bol zakázaný styk s dieťaťom po dobu desať dní, kedy bolo liečené v nemocnici. Podľa </a:t>
            </a:r>
            <a:r>
              <a:rPr lang="sk-SK" sz="1600" dirty="0" smtClean="0"/>
              <a:t>Súdu </a:t>
            </a:r>
            <a:r>
              <a:rPr lang="sk-SK" sz="1600" dirty="0"/>
              <a:t>došlo k porušeniu práva na rodinný život z dôvodu, že kožná choroba mala byť diagnostikovaná rýchlejšie, pričom kritizoval oneskorenie niekoľkých dní medzi rozhodnutím o uskutočnení diagnostických testov na kožnú chorobu a ich samotným vykonaním (rozsudok z 23. marca 2010, ods. 73). </a:t>
            </a:r>
            <a:endParaRPr lang="sk-SK" sz="1600" dirty="0" smtClean="0"/>
          </a:p>
          <a:p>
            <a:pPr algn="just"/>
            <a:r>
              <a:rPr lang="sk-SK" sz="1600" dirty="0" smtClean="0"/>
              <a:t>Podobne Súd </a:t>
            </a:r>
            <a:r>
              <a:rPr lang="sk-SK" sz="1600" dirty="0"/>
              <a:t>dospel k záveru o porušení v prípade </a:t>
            </a:r>
            <a:r>
              <a:rPr lang="sk-SK" sz="1600" i="1" dirty="0"/>
              <a:t>A. D. a O. D. proti Spojenému kráľovstvu</a:t>
            </a:r>
            <a:r>
              <a:rPr lang="sk-SK" sz="1600" dirty="0"/>
              <a:t> (rozsudok z 16. marca 2010, ods. 85 –  94), keď dieťa trpiace chorobou spôsobujúcou nadmernú krehkosť kostí, nebolo urýchlene navrátené do starostlivosti rodičov a orgány prijali aj ďalšie neprimerané opatrenia, pretože dieťa zverili do pestúnskej starostlivosti cudzím ľuďom, keď mohlo byť zverené príbuzným a premiestnili celú rodinu kvôli vyšetreniu ďaleko od ich domova. </a:t>
            </a:r>
          </a:p>
        </p:txBody>
      </p:sp>
    </p:spTree>
    <p:extLst>
      <p:ext uri="{BB962C8B-B14F-4D97-AF65-F5344CB8AC3E}">
        <p14:creationId xmlns:p14="http://schemas.microsoft.com/office/powerpoint/2010/main" val="509263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Európskeho súd pre ľudské práva</a:t>
            </a:r>
          </a:p>
        </p:txBody>
      </p:sp>
      <p:sp>
        <p:nvSpPr>
          <p:cNvPr id="3" name="Zástupný symbol obsahu 2"/>
          <p:cNvSpPr>
            <a:spLocks noGrp="1"/>
          </p:cNvSpPr>
          <p:nvPr>
            <p:ph sz="quarter" idx="1"/>
          </p:nvPr>
        </p:nvSpPr>
        <p:spPr/>
        <p:txBody>
          <a:bodyPr>
            <a:noAutofit/>
          </a:bodyPr>
          <a:lstStyle/>
          <a:p>
            <a:pPr algn="just"/>
            <a:r>
              <a:rPr lang="sk-SK" sz="1600" dirty="0"/>
              <a:t>Judikatúra Európskeho súdu pre ľudské práva (ďalej len </a:t>
            </a:r>
            <a:r>
              <a:rPr lang="sk-SK" sz="1600" dirty="0" smtClean="0"/>
              <a:t>„Súd“) Súd </a:t>
            </a:r>
            <a:r>
              <a:rPr lang="sk-SK" sz="1600" dirty="0"/>
              <a:t>je úplne jednoznačná v tom, že primárne chráni biologickú rodinu. Akékoľvek rozdelenie rodiny predstavuje podľa </a:t>
            </a:r>
            <a:r>
              <a:rPr lang="sk-SK" sz="1600" dirty="0" smtClean="0"/>
              <a:t>Súd </a:t>
            </a:r>
            <a:r>
              <a:rPr lang="sk-SK" sz="1600" dirty="0"/>
              <a:t>závažný zásah do práva na rodinný život a preto sa musí opierať o dostatočne závažné a pádne argumenty motivované záujmom dieťaťa (viď </a:t>
            </a:r>
            <a:r>
              <a:rPr lang="sk-SK" sz="1600" i="1" dirty="0" err="1"/>
              <a:t>Scozzari</a:t>
            </a:r>
            <a:r>
              <a:rPr lang="sk-SK" sz="1600" i="1" dirty="0"/>
              <a:t> a </a:t>
            </a:r>
            <a:r>
              <a:rPr lang="sk-SK" sz="1600" i="1" dirty="0" err="1"/>
              <a:t>Giunta</a:t>
            </a:r>
            <a:r>
              <a:rPr lang="sk-SK" sz="1600" i="1" dirty="0"/>
              <a:t> proti Taliansku</a:t>
            </a:r>
            <a:r>
              <a:rPr lang="sk-SK" sz="1600" dirty="0"/>
              <a:t>, rozsudok veľkej komory z 13. júla 2000, ods. 148). Za relevantný dôvod na odobratie dieťaťa </a:t>
            </a:r>
            <a:r>
              <a:rPr lang="sk-SK" sz="1600" dirty="0" smtClean="0"/>
              <a:t>Súd </a:t>
            </a:r>
            <a:r>
              <a:rPr lang="sk-SK" sz="1600" dirty="0"/>
              <a:t>nepovažoval zlú sociálnu situáciu (napr. </a:t>
            </a:r>
            <a:r>
              <a:rPr lang="sk-SK" sz="1600" i="1" dirty="0" err="1"/>
              <a:t>Wallová</a:t>
            </a:r>
            <a:r>
              <a:rPr lang="sk-SK" sz="1600" i="1" dirty="0"/>
              <a:t> a </a:t>
            </a:r>
            <a:r>
              <a:rPr lang="sk-SK" sz="1600" i="1" dirty="0" err="1"/>
              <a:t>Walla</a:t>
            </a:r>
            <a:r>
              <a:rPr lang="sk-SK" sz="1600" i="1" dirty="0"/>
              <a:t> proti Českej republike</a:t>
            </a:r>
            <a:r>
              <a:rPr lang="sk-SK" sz="1600" b="1" i="1" dirty="0"/>
              <a:t>, </a:t>
            </a:r>
            <a:r>
              <a:rPr lang="sk-SK" sz="1600" dirty="0"/>
              <a:t>rozsudok z 26. októbra 2006) alebo nedostatok intelektu (napr. </a:t>
            </a:r>
            <a:r>
              <a:rPr lang="sk-SK" sz="1600" i="1" dirty="0" err="1"/>
              <a:t>Kutzner</a:t>
            </a:r>
            <a:r>
              <a:rPr lang="sk-SK" sz="1600" i="1" dirty="0"/>
              <a:t> proti Nemecku</a:t>
            </a:r>
            <a:r>
              <a:rPr lang="sk-SK" sz="1600" dirty="0"/>
              <a:t>, rozsudok z 26. februára 2002). </a:t>
            </a:r>
            <a:r>
              <a:rPr lang="sk-SK" sz="1600" dirty="0" smtClean="0"/>
              <a:t>Súd </a:t>
            </a:r>
            <a:r>
              <a:rPr lang="sk-SK" sz="1600" dirty="0"/>
              <a:t>zdôraznil, že úlohou orgánov sociálnej starostlivosti je pomáhať osobám s problémami a poskytovať im poradenstvo o rôznych možnostiach ako preklenúť ich ťažkosti. V prípade zraniteľných jednotlivcov sú orgány povinné poskytovať osobitnú starostlivosť a zvýšenú ochranu</a:t>
            </a:r>
            <a:r>
              <a:rPr lang="sk-SK" sz="1600" dirty="0" smtClean="0"/>
              <a:t>.</a:t>
            </a:r>
          </a:p>
        </p:txBody>
      </p:sp>
    </p:spTree>
    <p:extLst>
      <p:ext uri="{BB962C8B-B14F-4D97-AF65-F5344CB8AC3E}">
        <p14:creationId xmlns:p14="http://schemas.microsoft.com/office/powerpoint/2010/main" val="127639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Európskeho súd pre ľudské práva</a:t>
            </a:r>
          </a:p>
        </p:txBody>
      </p:sp>
      <p:sp>
        <p:nvSpPr>
          <p:cNvPr id="3" name="Zástupný symbol obsahu 2"/>
          <p:cNvSpPr>
            <a:spLocks noGrp="1"/>
          </p:cNvSpPr>
          <p:nvPr>
            <p:ph sz="quarter" idx="1"/>
          </p:nvPr>
        </p:nvSpPr>
        <p:spPr>
          <a:xfrm>
            <a:off x="612648" y="1600200"/>
            <a:ext cx="8153400" cy="4709120"/>
          </a:xfrm>
        </p:spPr>
        <p:txBody>
          <a:bodyPr>
            <a:noAutofit/>
          </a:bodyPr>
          <a:lstStyle/>
          <a:p>
            <a:pPr algn="just"/>
            <a:r>
              <a:rPr lang="sk-SK" sz="1600" dirty="0"/>
              <a:t>Osobám, do práv ktorých je zasiahnuté, musí byť umožnené aby sa dostatočným spôsobom zúčastnili konania a chránili svoje záujmy (napríklad deti majú byť s ohľadom na svoj vek vypočuté súdom) – okrem naliehavých situácií, kedy je potrebné konať vzhľadom na zdroj bezprostredného ohrozenia a predchádzajúce informovanie by pozbavilo opatrenie štátu jeho účinnosti – sú to výnimočné situácie a </a:t>
            </a:r>
            <a:r>
              <a:rPr lang="sk-SK" sz="1600" dirty="0" smtClean="0"/>
              <a:t>Súd </a:t>
            </a:r>
            <a:r>
              <a:rPr lang="sk-SK" sz="1600" dirty="0"/>
              <a:t>podrobne preskúmava či štát dal dostatočné dôvody na náhle odobratie dieťaťa zo starostlivosti </a:t>
            </a:r>
            <a:r>
              <a:rPr lang="sk-SK" sz="1600" dirty="0" smtClean="0"/>
              <a:t>rodičov.</a:t>
            </a:r>
            <a:r>
              <a:rPr lang="sk-SK" sz="1600" dirty="0"/>
              <a:t> </a:t>
            </a:r>
            <a:r>
              <a:rPr lang="sk-SK" sz="1600" dirty="0" smtClean="0"/>
              <a:t>Samozrejmosťou </a:t>
            </a:r>
            <a:r>
              <a:rPr lang="sk-SK" sz="1600" dirty="0"/>
              <a:t>je prístup k dokumentom, možnosť sa vyjadrovať a konanie bez prieťahov. (pozri napr. </a:t>
            </a:r>
            <a:r>
              <a:rPr lang="sk-SK" sz="1600" i="1" dirty="0"/>
              <a:t>T.P. a K.M. proti Spojenému kráľovstvu</a:t>
            </a:r>
            <a:r>
              <a:rPr lang="sk-SK" sz="1600" dirty="0"/>
              <a:t>, rozsudok veľkej komory  z 10. mája 2001) </a:t>
            </a:r>
            <a:endParaRPr lang="sk-SK" sz="1600" dirty="0" smtClean="0"/>
          </a:p>
          <a:p>
            <a:pPr algn="just"/>
            <a:r>
              <a:rPr lang="sk-SK" sz="1600" dirty="0"/>
              <a:t>V prípade </a:t>
            </a:r>
            <a:r>
              <a:rPr lang="sk-SK" sz="1600" i="1" dirty="0"/>
              <a:t>B.B. a F.B. proti Nemecku </a:t>
            </a:r>
            <a:r>
              <a:rPr lang="sk-SK" sz="1600" dirty="0"/>
              <a:t>(rozsudok zo 14. marca 2013) boli sťažovateľom v roku 2008 odňaté rodičovské práva potom, ako ich 12 ročná dcéra uviedla, že otec ju a jej 8 ročného brata opakovane a surovo bije. V máji 2008 okresný súd vydal predbežné opatrenie dočasne presúvajúce rodičovské práva na správny orgán. V auguste 2008 rozhodol o úplnom odňatí rodičovských práv. Odvolací súd odvolanie sťažovateľov zamietol. Deti boli umiestnené do detského domova, kde zostali vyše roka bez akéhokoľvek osobného kontaktu s rodičmi. Potom ako sa dcéra priznala, že klamala a uviedla, že rodičia ich nikdy nebili, sa v roku 2009 deti vrátili k sťažovateľom. Sťažovatelia namietali porušenie článku 8 Dohovoru tvrdiac najmä, že správny orgán a rodinné súdy sa opierali výlučne o vyjadrenie detí, hoci obaja popierali obvinenia z domáceho násilia a hoci existovali dostatočné dôvody na pochybnosti o obvineniach. </a:t>
            </a:r>
          </a:p>
          <a:p>
            <a:endParaRPr lang="sk-SK" sz="1600" dirty="0"/>
          </a:p>
        </p:txBody>
      </p:sp>
    </p:spTree>
    <p:extLst>
      <p:ext uri="{BB962C8B-B14F-4D97-AF65-F5344CB8AC3E}">
        <p14:creationId xmlns:p14="http://schemas.microsoft.com/office/powerpoint/2010/main" val="2377658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Európskeho súd pre ľudské práva</a:t>
            </a:r>
          </a:p>
        </p:txBody>
      </p:sp>
      <p:sp>
        <p:nvSpPr>
          <p:cNvPr id="3" name="Zástupný symbol obsahu 2"/>
          <p:cNvSpPr>
            <a:spLocks noGrp="1"/>
          </p:cNvSpPr>
          <p:nvPr>
            <p:ph sz="quarter" idx="1"/>
          </p:nvPr>
        </p:nvSpPr>
        <p:spPr>
          <a:xfrm>
            <a:off x="612648" y="1556792"/>
            <a:ext cx="8153400" cy="4709120"/>
          </a:xfrm>
        </p:spPr>
        <p:txBody>
          <a:bodyPr>
            <a:noAutofit/>
          </a:bodyPr>
          <a:lstStyle/>
          <a:p>
            <a:pPr marL="263525" indent="0" algn="just">
              <a:buNone/>
            </a:pPr>
            <a:r>
              <a:rPr lang="sk-SK" sz="1500" dirty="0" smtClean="0"/>
              <a:t>Súd </a:t>
            </a:r>
            <a:r>
              <a:rPr lang="sk-SK" sz="1500" dirty="0"/>
              <a:t>mal za to, že odňatie rodičovských práv predstavovalo zásah od práva sťažovateľov na rešpektovanie ich rodinného života. Toto opatrenie bolo v súlade s požiadavkami vnútroštátneho práva a sledovalo legitímny cieľ ochrany práv ich dvoch detí. ESĽP konštatoval, že vnútroštátne orgány boli konfrontované s na prvý pohľad </a:t>
            </a:r>
            <a:r>
              <a:rPr lang="sk-SK" sz="1500" b="1" dirty="0"/>
              <a:t>dôveryhodnými tvrdeniami o surovom telesnom zneužívaní, ktoré boli dostatočným dôvodom pre predbežné opatrenie, ktorým boli deti odobraté rodičom, aby sa zabránilo ďalšiemu násiliu.</a:t>
            </a:r>
            <a:r>
              <a:rPr lang="sk-SK" sz="1500" dirty="0"/>
              <a:t> Predbežné opatrenie vydané okresným súdom v máji 2008 preto neporušilo práva sťažovateľov podľa článku 8. </a:t>
            </a:r>
          </a:p>
          <a:p>
            <a:pPr marL="263525" indent="0" algn="just">
              <a:buNone/>
            </a:pPr>
            <a:r>
              <a:rPr lang="sk-SK" sz="1500" dirty="0"/>
              <a:t>Avšak </a:t>
            </a:r>
            <a:r>
              <a:rPr lang="sk-SK" sz="1500" b="1" dirty="0"/>
              <a:t>pri rozhodnutí o úplnom odňatí rodičovských práv v auguste 2008 boli jediným dôkazom osobné výpovede detí. Neexistoval žiadny objektívny dôkaz o tvrdenom telesnom zneužívaní.</a:t>
            </a:r>
            <a:r>
              <a:rPr lang="sk-SK" sz="1500" dirty="0"/>
              <a:t> Ďalej </a:t>
            </a:r>
            <a:r>
              <a:rPr lang="sk-SK" sz="1500" dirty="0" smtClean="0"/>
              <a:t>Súd </a:t>
            </a:r>
            <a:r>
              <a:rPr lang="sk-SK" sz="1500" dirty="0"/>
              <a:t>vytkol skutočnosť, že </a:t>
            </a:r>
            <a:r>
              <a:rPr lang="sk-SK" sz="1500" b="1" dirty="0"/>
              <a:t>rozhodovanie odvolacieho súdu sa zakladalo výlučne na spise </a:t>
            </a:r>
            <a:r>
              <a:rPr lang="sk-SK" sz="1500" dirty="0"/>
              <a:t>bez toho, aby boli deti osobne vypočuté. </a:t>
            </a:r>
            <a:r>
              <a:rPr lang="sk-SK" sz="1500" b="1" dirty="0"/>
              <a:t>Sťažovatelia sa naopak opierali o vyjadrenie detských lekárov a psychológa, ktorý nezistil žiadne znaky zneužívania. </a:t>
            </a:r>
            <a:r>
              <a:rPr lang="sk-SK" sz="1500" dirty="0"/>
              <a:t>Sťažovatelia tiež poukazovali na to, že ich deti </a:t>
            </a:r>
            <a:r>
              <a:rPr lang="sk-SK" sz="1500" b="1" dirty="0"/>
              <a:t>pravidelne navštevovali školu a športové krúžky a že pred súdmi nebolo vyvrátené, že ich dcéra má živé predstavy. </a:t>
            </a:r>
            <a:r>
              <a:rPr lang="sk-SK" sz="1500" dirty="0"/>
              <a:t>Tieto skutočnosti mali vniesť pochybnosti o pravdivosti jej tvrdení. Pri rozhodovaní o úplnom odňatí rodičovských práv vnútroštátne súdy neboli nútené pod tlakom urobiť unáhlené rozhodnutie, keďže deti sa nachádzali v detskom domove. Nemecké rodinné súdy mali povinnosť z vlastného podnetu riadne prešetriť všetky relevantné okolnosti, avšak nemecká vláda nepredložila žiadne dôvody, ktoré by bránili vnútroštátnym súdom v ďalšom prešetrení skutočností predtým, než prijali konečné rozhodnutie. </a:t>
            </a:r>
            <a:r>
              <a:rPr lang="sk-SK" sz="1500" b="1" dirty="0"/>
              <a:t>Na základe uvedeného a s ohľadom na vážny dopad úplného odňatia rodičovských práv na rodinu ako celok, </a:t>
            </a:r>
            <a:r>
              <a:rPr lang="sk-SK" sz="1500" b="1" dirty="0" smtClean="0"/>
              <a:t>Súd </a:t>
            </a:r>
            <a:r>
              <a:rPr lang="sk-SK" sz="1500" b="1" dirty="0"/>
              <a:t>dospel k záveru, že vnútroštátne súdy svoje rozhodnutie dostatočne neodôvodnili.  </a:t>
            </a:r>
          </a:p>
          <a:p>
            <a:endParaRPr lang="sk-SK" sz="1600" dirty="0"/>
          </a:p>
        </p:txBody>
      </p:sp>
    </p:spTree>
    <p:extLst>
      <p:ext uri="{BB962C8B-B14F-4D97-AF65-F5344CB8AC3E}">
        <p14:creationId xmlns:p14="http://schemas.microsoft.com/office/powerpoint/2010/main" val="23166312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85000" lnSpcReduction="10000"/>
          </a:bodyPr>
          <a:lstStyle/>
          <a:p>
            <a:pPr marL="0" indent="0" algn="just">
              <a:buNone/>
            </a:pPr>
            <a:r>
              <a:rPr lang="sk-SK" sz="1800" dirty="0" smtClean="0"/>
              <a:t>V prípade </a:t>
            </a:r>
            <a:r>
              <a:rPr lang="it-IT" sz="1800" i="1" dirty="0" smtClean="0"/>
              <a:t>K</a:t>
            </a:r>
            <a:r>
              <a:rPr lang="it-IT" sz="1800" i="1" dirty="0"/>
              <a:t>. O. a V. M. proti </a:t>
            </a:r>
            <a:r>
              <a:rPr lang="it-IT" sz="1800" i="1" dirty="0" smtClean="0"/>
              <a:t>Nórsku</a:t>
            </a:r>
            <a:r>
              <a:rPr lang="sk-SK" sz="1800" i="1" dirty="0" smtClean="0"/>
              <a:t> </a:t>
            </a:r>
            <a:r>
              <a:rPr lang="sk-SK" sz="1800" dirty="0" smtClean="0"/>
              <a:t>(rozsudok z </a:t>
            </a:r>
            <a:r>
              <a:rPr lang="sk-SK" sz="1800" dirty="0"/>
              <a:t>19. novembra </a:t>
            </a:r>
            <a:r>
              <a:rPr lang="sk-SK" sz="1800" dirty="0" smtClean="0"/>
              <a:t>2019) </a:t>
            </a:r>
            <a:r>
              <a:rPr lang="sk-SK" sz="1800" dirty="0"/>
              <a:t>bolo maloleté dieťa krátko po narodení </a:t>
            </a:r>
            <a:r>
              <a:rPr lang="sk-SK" sz="1800" dirty="0" smtClean="0"/>
              <a:t>na </a:t>
            </a:r>
            <a:r>
              <a:rPr lang="sk-SK" sz="1800" dirty="0"/>
              <a:t>základe rozhodnutia nórskeho orgánu starostlivosti o deti a mládež z roku 2015 </a:t>
            </a:r>
            <a:r>
              <a:rPr lang="sk-SK" sz="1800" dirty="0" smtClean="0"/>
              <a:t>odobraté </a:t>
            </a:r>
            <a:r>
              <a:rPr lang="sk-SK" sz="1800" dirty="0"/>
              <a:t>zo starostlivosti rodičov a umiestnené do náhradnej starostlivosti. Rodičom bolo umožnené dieťa vídať iba v rozsahu </a:t>
            </a:r>
            <a:r>
              <a:rPr lang="sk-SK" sz="1800" b="1" dirty="0"/>
              <a:t>jednej hodiny každý druhý týždeň</a:t>
            </a:r>
            <a:r>
              <a:rPr lang="sk-SK" sz="1800" dirty="0"/>
              <a:t>. Na vnútroštátnej úrovni bolo rozhodnutie </a:t>
            </a:r>
            <a:r>
              <a:rPr lang="sk-SK" sz="1800" dirty="0" smtClean="0"/>
              <a:t>orgánov </a:t>
            </a:r>
            <a:r>
              <a:rPr lang="sk-SK" sz="1800" dirty="0"/>
              <a:t>starostlivosti o deti a mládež preskúmané súdom, avšak tento vzhľadom na minulosť obidvoch rodičov (užívanie drog), ich psychické problémy a nezhody v spoločnej domácnosti rozhodnutie potvrdil a zároveň výrazne obmedzil právo rodičov na styk s dieťaťom na </a:t>
            </a:r>
            <a:r>
              <a:rPr lang="sk-SK" sz="1800" b="1" dirty="0"/>
              <a:t>dve hodiny štyri krát a neskôr šesť krát do roka. </a:t>
            </a:r>
            <a:r>
              <a:rPr lang="sk-SK" sz="1800" dirty="0"/>
              <a:t>V roku 2018 bolo na základe rozhodnutia vnútroštátneho súdu dieťa opäť zverené do starostlivosti rodičov. Vnútroštátny súd vzal do úvahy znalecké posudky, podľa ktorých bola </a:t>
            </a:r>
            <a:r>
              <a:rPr lang="sk-SK" sz="1800" b="1" dirty="0"/>
              <a:t>schopnosť rodičov starať sa o dieťa dobrá a stabilná a rodičia s orgánmi spolupracovali</a:t>
            </a:r>
            <a:r>
              <a:rPr lang="sk-SK" sz="1800" b="1" dirty="0" smtClean="0"/>
              <a:t>.</a:t>
            </a:r>
          </a:p>
          <a:p>
            <a:pPr marL="0" indent="0" algn="just">
              <a:buNone/>
            </a:pPr>
            <a:r>
              <a:rPr lang="sk-SK" sz="1800" dirty="0"/>
              <a:t>V tomto prípade ako tretie strany intervenovali Slovenská republika a Česká republika. Slovenská republika vo svojej intervencii zdôraznila najmä princípy vyplývajúce z judikatúry </a:t>
            </a:r>
            <a:r>
              <a:rPr lang="sk-SK" sz="1800" dirty="0" smtClean="0"/>
              <a:t>Súdu, </a:t>
            </a:r>
            <a:r>
              <a:rPr lang="sk-SK" sz="1800" dirty="0"/>
              <a:t>v zmysle ktorých by umiestnenie dieťaťa do náhradnej starostlivosti malo byť považované za dočasné opatrenie, ktoré by malo byť ukončené hneď, ako je to možné. Výrazne obmedzené právo styku rodičov s dieťaťom vedie k ich vzájomnému odcudzeniu a znižuje možnosť, že bude náhradná starostlivosť v budúcnosti zrušená. Priznanie veľmi obmedzeného práva na styk rodičov s dieťaťom v tomto prípade podľa oboch intervenujúcich strán indikovalo systematickú prax v Nórsku, ktorá bola problematická z hľadiska vyššie spomenutej povinnosti snažiť sa o </a:t>
            </a:r>
            <a:r>
              <a:rPr lang="sk-SK" sz="1800" dirty="0" err="1"/>
              <a:t>znovuzjednotenie</a:t>
            </a:r>
            <a:r>
              <a:rPr lang="sk-SK" sz="1800" dirty="0"/>
              <a:t> biologickej rodiny hneď, ako je to možné.</a:t>
            </a:r>
          </a:p>
        </p:txBody>
      </p:sp>
    </p:spTree>
    <p:extLst>
      <p:ext uri="{BB962C8B-B14F-4D97-AF65-F5344CB8AC3E}">
        <p14:creationId xmlns:p14="http://schemas.microsoft.com/office/powerpoint/2010/main" val="2365234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85000" lnSpcReduction="20000"/>
          </a:bodyPr>
          <a:lstStyle/>
          <a:p>
            <a:pPr marL="0" indent="0" algn="just">
              <a:buNone/>
            </a:pPr>
            <a:r>
              <a:rPr lang="sk-SK" dirty="0" smtClean="0"/>
              <a:t>Súd </a:t>
            </a:r>
            <a:r>
              <a:rPr lang="sk-SK" dirty="0"/>
              <a:t>rozhodol, že článok 8 Dohovoru </a:t>
            </a:r>
            <a:r>
              <a:rPr lang="sk-SK" b="1" dirty="0"/>
              <a:t>nebol porušený rozhodnutím o odobratí dieťaťa zo starostlivosti biologických rodičov a jeho umiestnení do náhradnej starostlivosti.</a:t>
            </a:r>
            <a:r>
              <a:rPr lang="sk-SK" dirty="0"/>
              <a:t> Na druhej strane, článok 8 Dohovoru </a:t>
            </a:r>
            <a:r>
              <a:rPr lang="sk-SK" b="1" dirty="0"/>
              <a:t>bol porušený rozhodnutím o určení práva styku rodičov s dieťaťom. </a:t>
            </a:r>
            <a:r>
              <a:rPr lang="sk-SK" dirty="0"/>
              <a:t>Podľa názoru </a:t>
            </a:r>
            <a:r>
              <a:rPr lang="sk-SK" dirty="0" smtClean="0"/>
              <a:t>Súdu, </a:t>
            </a:r>
            <a:r>
              <a:rPr lang="sk-SK" dirty="0"/>
              <a:t>vnútroštátne orgány neposkytli náležité a dostatočné dôvody, pre ktoré by častejší kontakt rodičov s dieťaťom nebol v záujme dieťaťa, keď spätná väzba z týchto návštev bola pozitívna. Vnútroštátne orgány podľa </a:t>
            </a:r>
            <a:r>
              <a:rPr lang="sk-SK" dirty="0" smtClean="0"/>
              <a:t>Súdu </a:t>
            </a:r>
            <a:r>
              <a:rPr lang="sk-SK" dirty="0"/>
              <a:t>vychádzali z predpokladu, že dieťa ostane v náhradnej starostlivosti dlhodobo a vôbec nepočítali s opätovným zlúčením rodiny. </a:t>
            </a:r>
            <a:r>
              <a:rPr lang="sk-SK" dirty="0" smtClean="0"/>
              <a:t>Súd </a:t>
            </a:r>
            <a:r>
              <a:rPr lang="sk-SK" dirty="0"/>
              <a:t>priznal sťažovateľom náhradu nemajetkovej ujmy vo výške </a:t>
            </a:r>
            <a:r>
              <a:rPr lang="sk-SK" b="1" dirty="0"/>
              <a:t>10 000 eur </a:t>
            </a:r>
            <a:r>
              <a:rPr lang="sk-SK" dirty="0"/>
              <a:t>pre každého z nich a náhradu trov konania.</a:t>
            </a:r>
          </a:p>
          <a:p>
            <a:endParaRPr lang="sk-SK" dirty="0"/>
          </a:p>
        </p:txBody>
      </p:sp>
    </p:spTree>
    <p:extLst>
      <p:ext uri="{BB962C8B-B14F-4D97-AF65-F5344CB8AC3E}">
        <p14:creationId xmlns:p14="http://schemas.microsoft.com/office/powerpoint/2010/main" val="1408314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Situácia vo Veľkej Británii a severských krajinách</a:t>
            </a:r>
          </a:p>
        </p:txBody>
      </p:sp>
      <p:sp>
        <p:nvSpPr>
          <p:cNvPr id="3" name="Zástupný symbol obsahu 2"/>
          <p:cNvSpPr>
            <a:spLocks noGrp="1"/>
          </p:cNvSpPr>
          <p:nvPr>
            <p:ph sz="quarter" idx="1"/>
          </p:nvPr>
        </p:nvSpPr>
        <p:spPr/>
        <p:txBody>
          <a:bodyPr>
            <a:noAutofit/>
          </a:bodyPr>
          <a:lstStyle/>
          <a:p>
            <a:pPr marL="0" indent="0" algn="just">
              <a:buNone/>
            </a:pPr>
            <a:r>
              <a:rPr lang="sk-SK" sz="1600" dirty="0"/>
              <a:t>O tom, že tieto princípy v praxi viacerých členských štátov nie sú dodržiavané svedčia nielen rozsudky </a:t>
            </a:r>
            <a:r>
              <a:rPr lang="sk-SK" sz="1600" dirty="0" smtClean="0"/>
              <a:t>Súdu, </a:t>
            </a:r>
            <a:r>
              <a:rPr lang="sk-SK" sz="1600" dirty="0"/>
              <a:t>ale aj medializované prípady odobratia detí našich štátnych občanov v zahraničí. </a:t>
            </a:r>
            <a:endParaRPr lang="sk-SK" sz="1600" dirty="0" smtClean="0"/>
          </a:p>
          <a:p>
            <a:pPr marL="0" indent="0" algn="just">
              <a:buNone/>
            </a:pPr>
            <a:r>
              <a:rPr lang="sk-SK" sz="1600" dirty="0" smtClean="0"/>
              <a:t>Prvým </a:t>
            </a:r>
            <a:r>
              <a:rPr lang="sk-SK" sz="1600" dirty="0"/>
              <a:t>takýmto prípadom, s ktorým som sa mala možnosť oboznámiť je prípad detí </a:t>
            </a:r>
            <a:r>
              <a:rPr lang="sk-SK" sz="1600" dirty="0" err="1"/>
              <a:t>Boorových</a:t>
            </a:r>
            <a:r>
              <a:rPr lang="sk-SK" sz="1600" dirty="0"/>
              <a:t>. Po preštudovaní rozhodnutí anglického súdu a ďalších materiálov opisujúcich situáciu v Anglicku som dňa 3. augusta 2012 ako zástupkyňa SR pred </a:t>
            </a:r>
            <a:r>
              <a:rPr lang="sk-SK" sz="1600" dirty="0" smtClean="0"/>
              <a:t>Súdu </a:t>
            </a:r>
            <a:r>
              <a:rPr lang="sk-SK" sz="1600" b="1" dirty="0"/>
              <a:t>verejne vyjadrila vážne znepokojenie nad prípadmi adopcií detí žijúcim biologickým rodičom bez relevantných dôvodov, ku ktorým dochádza na základe rozhodnutí britských súdov a ktorých subjektom sú aj slovenskí občania. </a:t>
            </a:r>
            <a:r>
              <a:rPr lang="sk-SK" sz="1600" dirty="0"/>
              <a:t>Upozornila som na to, že uvedená situácia je kritizovaná aj zo strany britských médií, ktoré v tomto ohľade upozorňujú na systémové nedostatky. O reformu sa </a:t>
            </a:r>
            <a:r>
              <a:rPr lang="sk-SK" sz="1600" dirty="0" smtClean="0"/>
              <a:t>už v tom čase snažil </a:t>
            </a:r>
            <a:r>
              <a:rPr lang="sk-SK" sz="1600" dirty="0"/>
              <a:t>známy britský politik John </a:t>
            </a:r>
            <a:r>
              <a:rPr lang="sk-SK" sz="1600" dirty="0" err="1"/>
              <a:t>Hemming</a:t>
            </a:r>
            <a:r>
              <a:rPr lang="sk-SK" sz="1600" dirty="0"/>
              <a:t>, ktorý je zároveň predsedom skupiny Spravodlivosť pre rodiny („</a:t>
            </a:r>
            <a:r>
              <a:rPr lang="sk-SK" sz="1600" dirty="0" err="1"/>
              <a:t>Justice</a:t>
            </a:r>
            <a:r>
              <a:rPr lang="sk-SK" sz="1600" dirty="0"/>
              <a:t> </a:t>
            </a:r>
            <a:r>
              <a:rPr lang="sk-SK" sz="1600" dirty="0" err="1"/>
              <a:t>For</a:t>
            </a:r>
            <a:r>
              <a:rPr lang="sk-SK" sz="1600" dirty="0"/>
              <a:t> </a:t>
            </a:r>
            <a:r>
              <a:rPr lang="sk-SK" sz="1600" dirty="0" err="1"/>
              <a:t>Families</a:t>
            </a:r>
            <a:r>
              <a:rPr lang="sk-SK" sz="1600" dirty="0"/>
              <a:t> </a:t>
            </a:r>
            <a:r>
              <a:rPr lang="sk-SK" sz="1600" dirty="0" err="1"/>
              <a:t>Campaign</a:t>
            </a:r>
            <a:r>
              <a:rPr lang="sk-SK" sz="1600" dirty="0"/>
              <a:t> Group“) a pomáha osobám, ktorí čelia neodôvodnenej adopcii. Poslanec </a:t>
            </a:r>
            <a:r>
              <a:rPr lang="sk-SK" sz="1600" dirty="0" err="1"/>
              <a:t>John</a:t>
            </a:r>
            <a:r>
              <a:rPr lang="sk-SK" sz="1600" dirty="0"/>
              <a:t> </a:t>
            </a:r>
            <a:r>
              <a:rPr lang="sk-SK" sz="1600" dirty="0" err="1"/>
              <a:t>Hemming</a:t>
            </a:r>
            <a:r>
              <a:rPr lang="sk-SK" sz="1600" dirty="0"/>
              <a:t> vyjadril ochotu pomôcť slovenským občanom v analogickej situácii so zabezpečením adekvátneho právneho zastúpenia v konaní pred anglickými súdmi. Bol to práve tento poslanec, ktorý </a:t>
            </a:r>
            <a:r>
              <a:rPr lang="sk-SK" sz="1600" b="1" dirty="0"/>
              <a:t>ma upozornil na možnosť Slovenskej republiky vstúpiť do konania ako tretia strana. Tiež potvrdil, že je možné žiadať o odpustenie zmeškania lehoty na podanie odvolania v prípade detí </a:t>
            </a:r>
            <a:r>
              <a:rPr lang="sk-SK" sz="1600" b="1" dirty="0" err="1"/>
              <a:t>Boorových</a:t>
            </a:r>
            <a:r>
              <a:rPr lang="sk-SK" sz="1600" b="1" dirty="0"/>
              <a:t>.</a:t>
            </a:r>
            <a:r>
              <a:rPr lang="sk-SK" sz="1600" dirty="0"/>
              <a:t> Vďaka týmto radám a aktívnemu prístupu príslušných slovenských orgánov bola stará mam úspešná v konaní pred Kráľovským súdom a deti dnes žijú na Slovensku so svojou matkou.</a:t>
            </a:r>
          </a:p>
        </p:txBody>
      </p:sp>
    </p:spTree>
    <p:extLst>
      <p:ext uri="{BB962C8B-B14F-4D97-AF65-F5344CB8AC3E}">
        <p14:creationId xmlns:p14="http://schemas.microsoft.com/office/powerpoint/2010/main" val="35329954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Situácia vo Veľkej Británii a severských krajinách</a:t>
            </a:r>
          </a:p>
        </p:txBody>
      </p:sp>
      <p:sp>
        <p:nvSpPr>
          <p:cNvPr id="3" name="Zástupný symbol obsahu 2"/>
          <p:cNvSpPr>
            <a:spLocks noGrp="1"/>
          </p:cNvSpPr>
          <p:nvPr>
            <p:ph sz="quarter" idx="1"/>
          </p:nvPr>
        </p:nvSpPr>
        <p:spPr>
          <a:xfrm>
            <a:off x="612648" y="1600200"/>
            <a:ext cx="8153400" cy="4637112"/>
          </a:xfrm>
        </p:spPr>
        <p:txBody>
          <a:bodyPr>
            <a:noAutofit/>
          </a:bodyPr>
          <a:lstStyle/>
          <a:p>
            <a:pPr algn="just"/>
            <a:r>
              <a:rPr lang="sk-SK" sz="1500" dirty="0"/>
              <a:t>Tento prípad však nebol ojedinelý a nasledovali ďalšie. Aktívny prístup Slovenskej republiky mal za následok ďalšie významné rozhodnutie, a to rozhodnutie  Sira </a:t>
            </a:r>
            <a:r>
              <a:rPr lang="sk-SK" sz="1500" dirty="0" err="1"/>
              <a:t>Jamesa</a:t>
            </a:r>
            <a:r>
              <a:rPr lang="sk-SK" sz="1500" dirty="0"/>
              <a:t> </a:t>
            </a:r>
            <a:r>
              <a:rPr lang="sk-SK" sz="1500" dirty="0" err="1"/>
              <a:t>Munbyho</a:t>
            </a:r>
            <a:r>
              <a:rPr lang="sk-SK" sz="1500" dirty="0"/>
              <a:t>, predsedu rodinného kolégia Vysokého súdu (</a:t>
            </a:r>
            <a:r>
              <a:rPr lang="sk-SK" sz="1500" dirty="0" err="1"/>
              <a:t>High</a:t>
            </a:r>
            <a:r>
              <a:rPr lang="sk-SK" sz="1500" dirty="0"/>
              <a:t> </a:t>
            </a:r>
            <a:r>
              <a:rPr lang="sk-SK" sz="1500" dirty="0" err="1"/>
              <a:t>Court</a:t>
            </a:r>
            <a:r>
              <a:rPr lang="sk-SK" sz="1500" dirty="0"/>
              <a:t>) zo 14. januára 2014, ktorý v prípade týkajúcom sa slovenského chlapca </a:t>
            </a:r>
            <a:r>
              <a:rPr lang="sk-SK" sz="1500" i="1" dirty="0" err="1"/>
              <a:t>inter</a:t>
            </a:r>
            <a:r>
              <a:rPr lang="sk-SK" sz="1500" i="1" dirty="0"/>
              <a:t> </a:t>
            </a:r>
            <a:r>
              <a:rPr lang="sk-SK" sz="1500" i="1" dirty="0" err="1"/>
              <a:t>alia</a:t>
            </a:r>
            <a:r>
              <a:rPr lang="sk-SK" sz="1500" i="1" dirty="0"/>
              <a:t> </a:t>
            </a:r>
            <a:r>
              <a:rPr lang="sk-SK" sz="1500" dirty="0"/>
              <a:t>uviedol, že </a:t>
            </a:r>
            <a:r>
              <a:rPr lang="sk-SK" sz="1500" b="1" dirty="0"/>
              <a:t>sudcovia a sociálni pracovníci sa nemôžu snažiť držať svoje rozhodnutia v tajnosti a britské rodinné súdy musia umožniť zahraničným orgánom vstúpiť do konaní týkajúcich sa starostlivosti o deti z iných európskych krajín, ktoré momentálne žijú vo Veľkej Británii. </a:t>
            </a:r>
            <a:endParaRPr lang="sk-SK" sz="1500" b="1" dirty="0" smtClean="0"/>
          </a:p>
          <a:p>
            <a:pPr algn="just"/>
            <a:r>
              <a:rPr lang="sk-SK" sz="1500" dirty="0" smtClean="0"/>
              <a:t>Toto </a:t>
            </a:r>
            <a:r>
              <a:rPr lang="sk-SK" sz="1500" dirty="0"/>
              <a:t>rozhodnutie </a:t>
            </a:r>
            <a:r>
              <a:rPr lang="sk-SK" sz="1500" dirty="0" smtClean="0"/>
              <a:t>bolo výzvou </a:t>
            </a:r>
            <a:r>
              <a:rPr lang="sk-SK" sz="1500" dirty="0"/>
              <a:t>aj pre ďalšie krajiny, ktoré tvrdia, že nemôžu pomôcť svojim občanom čeliacim odoberaniu detí bez relevantných dôvodov vo Veľkej Británii, aby aktívne vystupovali v takýchto konaniach. Zároveň je veľmi dôležité, aby príslušné orgány prípady posudzovali s ohľadom na judikatúru </a:t>
            </a:r>
            <a:r>
              <a:rPr lang="sk-SK" sz="1500" dirty="0" smtClean="0"/>
              <a:t>Súdu.</a:t>
            </a:r>
          </a:p>
          <a:p>
            <a:pPr algn="just"/>
            <a:r>
              <a:rPr lang="sk-SK" sz="1500" dirty="0" smtClean="0"/>
              <a:t> </a:t>
            </a:r>
            <a:r>
              <a:rPr lang="sk-SK" sz="1500" u="sng" dirty="0">
                <a:solidFill>
                  <a:schemeClr val="accent1"/>
                </a:solidFill>
                <a:hlinkClick r:id="rId2"/>
              </a:rPr>
              <a:t>http://</a:t>
            </a:r>
            <a:r>
              <a:rPr lang="sk-SK" sz="1500" u="sng" dirty="0" smtClean="0">
                <a:solidFill>
                  <a:schemeClr val="accent1"/>
                </a:solidFill>
                <a:hlinkClick r:id="rId2"/>
              </a:rPr>
              <a:t>www.bailii.org/ew/cases/EWHC/Fam/2014/6.html</a:t>
            </a:r>
            <a:endParaRPr lang="sk-SK" sz="1500" u="sng" dirty="0" smtClean="0">
              <a:solidFill>
                <a:schemeClr val="accent1"/>
              </a:solidFill>
            </a:endParaRPr>
          </a:p>
          <a:p>
            <a:pPr algn="just"/>
            <a:r>
              <a:rPr lang="sk-SK" sz="1500" dirty="0"/>
              <a:t>Problémy z hľadiska dodržiavania práv detí však nevykazuje len prax britských orgánov. Ešte 11. decembra 2012 mi bola zaslaná na vedomie správa o odnímaní detí z biologických rodín vo Švédsku a iných severských krajinách, ktorá bola adresovaná generálnemu tajomníkovi Rady Európy. Správu podpísali právnici, bývalí sudcovia, profesori z oblasti práva a psychológie, psychológovia, švédski lekári, členovia </a:t>
            </a:r>
            <a:r>
              <a:rPr lang="sk-SK" sz="1500" dirty="0" err="1"/>
              <a:t>riadiacieho</a:t>
            </a:r>
            <a:r>
              <a:rPr lang="sk-SK" sz="1500" dirty="0"/>
              <a:t> výboru Severského výboru pre ľudské práva – za ochranu práv rodiny v severských krajinách (NCHR), všetko ľudia zaoberajúci sa problematikou umiestňovania detí do náhradnej starostlivosti. </a:t>
            </a:r>
          </a:p>
          <a:p>
            <a:pPr algn="just"/>
            <a:endParaRPr lang="sk-SK" sz="1600" u="sng" dirty="0">
              <a:solidFill>
                <a:schemeClr val="accent1"/>
              </a:solidFill>
            </a:endParaRPr>
          </a:p>
        </p:txBody>
      </p:sp>
    </p:spTree>
    <p:extLst>
      <p:ext uri="{BB962C8B-B14F-4D97-AF65-F5344CB8AC3E}">
        <p14:creationId xmlns:p14="http://schemas.microsoft.com/office/powerpoint/2010/main" val="5531208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Situácia vo Veľkej Británii a severských krajinách</a:t>
            </a:r>
          </a:p>
        </p:txBody>
      </p:sp>
      <p:sp>
        <p:nvSpPr>
          <p:cNvPr id="3" name="Zástupný symbol obsahu 2"/>
          <p:cNvSpPr>
            <a:spLocks noGrp="1"/>
          </p:cNvSpPr>
          <p:nvPr>
            <p:ph sz="quarter" idx="1"/>
          </p:nvPr>
        </p:nvSpPr>
        <p:spPr>
          <a:xfrm>
            <a:off x="612648" y="1600200"/>
            <a:ext cx="8153400" cy="4997152"/>
          </a:xfrm>
        </p:spPr>
        <p:txBody>
          <a:bodyPr>
            <a:noAutofit/>
          </a:bodyPr>
          <a:lstStyle/>
          <a:p>
            <a:pPr algn="just"/>
            <a:r>
              <a:rPr lang="sk-SK" sz="1400" dirty="0"/>
              <a:t>Odborníci, ktorí správu zostavili, žiadajú od Rady Európy, jej Výboru ministrov a Parlamentného zhromaždenia náležité vyšetrenie veľmi rozšíreného a deštruktívneho odoberania detí, ku ktorému denne dochádza v severských krajinách. Podľa správy je neobvykle vysoký počet detí odnímaný svojim biologickým rodičom a umiestňovaný do náhradných rodín. Na túto skutočnosť upozornil v súvislosti so Švédskom už v roku 2009 vo svojej správe Výbor OSN pre práva detí, ktorý zároveň odporučil Švédsku zamerať sa na ochranu prirodzeného rodinného prostredia a na to, aby odnímanie dieťaťa a jeho umiestnenie do náhradnej starostlivosti bolo vykonávané len vtedy, keď je to v jeho najlepšom záujme. NCHR upriamuje v správe pozornosť na skutočnosť, že deti, ktoré sú odňaté svojim rodičom z dôvodu zanedbávania, zažívajú v náhradnej starostlivosti ďalšie, často závažnejšie zanedbávanie, ktoré im spôsobuje nezvratné traumy. Upozorňujú, že najmä rodiny mladých rodičov, ekonomicky či vzdelanostne slabšie rodiny, či rodiny ľudí menej tradičných vyznaní, imigrantov alebo boriace sa so zdravotnými problémami sa stávajú predmetom sledovania orgánmi sociálnych služieb. Často bývajú vyhodnotené ako vytvárajúce nevhodné prostredie pre vývoj dieťaťa, čo má za následok jeho umiestnenie do náhradnej starostlivosti. Akokoľvek, aj vysokovzdelaní ľudia s vynikajúcim pracovným profilom zažili zásah sociálnych pracovníkov do svojho súkromného a rodinného života. Práca s pôvodnou rodinou, snaha o umožnenie pravidelných kontaktov a opätovné zjednotenie rodiny je podľa správy nedostatočná. Správa tiež poukazuje na to, že právomoci pracovníkov sociálnych služieb sú veľmi veľké. Umožňujú im regulovať nielen intenzitu stretnutí rodičov s deťmi, ale aj ich korešpondenciu, a tým dosiahnuť ich úplné oddelenie, pričom zriedkavo vyvíjajú iniciatívu na navrátenie dieťaťa rodičom. Od začiatku 80. rokov veľký počet rodín utiekol zo Švédska s cieľom ochrániť deti pred ich odobratím a umiestnením do náhradnej starostlivosti. Podľa správy bolo počnúc rokom 1920 takto odobratých vo Švédsku 300 000 detí. </a:t>
            </a:r>
            <a:endParaRPr lang="sk-SK" sz="1400" dirty="0" smtClean="0"/>
          </a:p>
          <a:p>
            <a:pPr algn="just"/>
            <a:r>
              <a:rPr lang="sk-SK" sz="1400" u="sng" dirty="0" smtClean="0">
                <a:solidFill>
                  <a:schemeClr val="accent1"/>
                </a:solidFill>
              </a:rPr>
              <a:t>http</a:t>
            </a:r>
            <a:r>
              <a:rPr lang="sk-SK" sz="1400" u="sng" dirty="0">
                <a:solidFill>
                  <a:schemeClr val="accent1"/>
                </a:solidFill>
              </a:rPr>
              <a:t>://www.justice.gov.sk/Stranky/aktualitadetail.aspx?announcementID=1683</a:t>
            </a:r>
          </a:p>
          <a:p>
            <a:pPr algn="just"/>
            <a:endParaRPr lang="sk-SK" sz="1600" u="sng" dirty="0">
              <a:solidFill>
                <a:schemeClr val="accent1"/>
              </a:solidFill>
            </a:endParaRPr>
          </a:p>
        </p:txBody>
      </p:sp>
    </p:spTree>
    <p:extLst>
      <p:ext uri="{BB962C8B-B14F-4D97-AF65-F5344CB8AC3E}">
        <p14:creationId xmlns:p14="http://schemas.microsoft.com/office/powerpoint/2010/main" val="973012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Situácia vo Veľkej Británii a severských krajinách</a:t>
            </a:r>
          </a:p>
        </p:txBody>
      </p:sp>
      <p:sp>
        <p:nvSpPr>
          <p:cNvPr id="3" name="Zástupný symbol obsahu 2"/>
          <p:cNvSpPr>
            <a:spLocks noGrp="1"/>
          </p:cNvSpPr>
          <p:nvPr>
            <p:ph sz="quarter" idx="1"/>
          </p:nvPr>
        </p:nvSpPr>
        <p:spPr>
          <a:xfrm>
            <a:off x="612648" y="1528192"/>
            <a:ext cx="8153400" cy="4925144"/>
          </a:xfrm>
        </p:spPr>
        <p:txBody>
          <a:bodyPr>
            <a:noAutofit/>
          </a:bodyPr>
          <a:lstStyle/>
          <a:p>
            <a:pPr algn="just"/>
            <a:r>
              <a:rPr lang="sk-SK" sz="1400" dirty="0"/>
              <a:t>Znepokojujúce sú aj informácie obsiahnuté v otvorenom liste </a:t>
            </a:r>
            <a:r>
              <a:rPr lang="sk-SK" sz="1400" dirty="0" err="1"/>
              <a:t>Lokakuun</a:t>
            </a:r>
            <a:r>
              <a:rPr lang="sk-SK" sz="1400" dirty="0"/>
              <a:t> </a:t>
            </a:r>
            <a:r>
              <a:rPr lang="sk-SK" sz="1400" dirty="0" err="1"/>
              <a:t>Liike</a:t>
            </a:r>
            <a:r>
              <a:rPr lang="sk-SK" sz="1400" dirty="0"/>
              <a:t> (ľudsko-právna organizácia majúca za cieľ upozorňovať verejnosť a vyvolávať diskusie o dodržiavaní ľudských práv v oblasti rodinnej politiky, náhradných rodinách a ústavnej starostlivosti) z 25. septembra 2014 adresovanom Výboru na zabránenie mučenia (CPT). V liste upozorňujú na to, že vo Fínsku je umiestňovaných do náhradných rodín vysoké percento detí. Pri rozhodovaní o odobratí detí však nedochádza k objektívnemu vyšetreniu a spravodlivému súdnemu posúdeniu. Konania prebiehajú pred správnymi súdmi, ktoré vo viac ako v 95 % akceptujú návrhy sociálnych pracovníkov bez náležitého vypočutia rodín alebo vyžiadania relevantných dôkazov preukazujúcich obvinenia. Ďalej kritizujú, že toto umiestňovanie detí nie je dočasné, ale trvalé, že absentuje práca s pôvodnou rodinou s cieľom jej znovu zjednotenia. Navyše, deti umiestnené do náhradných rodín a ich biologickí rodičia sa často sťažujú na porušovanie ľudských práv. V tomto ohľade však nie je vykonávaný náležitý dohľad nad situáciou dieťaťa v náhradnej starostlivosti, či už ide o rodinu alebo inštitúciu, v ktorej je po odobratí biologickým rodičom umiestnené. Deti a ich biologickí rodičia sú za takéto oznámenia o zlom zaobchádzaní trestaní izoláciou formou obmedzenia kontaktov.</a:t>
            </a:r>
          </a:p>
          <a:p>
            <a:r>
              <a:rPr lang="sk-SK" sz="1400" u="sng" dirty="0">
                <a:solidFill>
                  <a:schemeClr val="accent1"/>
                </a:solidFill>
                <a:hlinkClick r:id="rId2"/>
              </a:rPr>
              <a:t>http://</a:t>
            </a:r>
            <a:r>
              <a:rPr lang="sk-SK" sz="1400" u="sng" dirty="0" smtClean="0">
                <a:solidFill>
                  <a:schemeClr val="accent1"/>
                </a:solidFill>
                <a:hlinkClick r:id="rId2"/>
              </a:rPr>
              <a:t>www.nkmr.org/en/sent-letters/2564-open-letter-to-committee-for-the-prevention-of-torture-cpt</a:t>
            </a:r>
            <a:endParaRPr lang="sk-SK" sz="1400" u="sng" dirty="0" smtClean="0">
              <a:solidFill>
                <a:schemeClr val="accent1"/>
              </a:solidFill>
            </a:endParaRPr>
          </a:p>
          <a:p>
            <a:pPr algn="just"/>
            <a:r>
              <a:rPr lang="sk-SK" sz="1400" dirty="0"/>
              <a:t>Národný kontrolný úrad Fínska a Fínsky parlamentný ombudsman informujú o konštantných a vážnych problémoch týkajúcich sa náhradnej starostlivosti. Ombudsman vo svojej správe z roku 2013 </a:t>
            </a:r>
            <a:r>
              <a:rPr lang="sk-SK" sz="1400" i="1" dirty="0" err="1"/>
              <a:t>inter</a:t>
            </a:r>
            <a:r>
              <a:rPr lang="sk-SK" sz="1400" i="1" dirty="0"/>
              <a:t> </a:t>
            </a:r>
            <a:r>
              <a:rPr lang="sk-SK" sz="1400" i="1" dirty="0" err="1"/>
              <a:t>alia</a:t>
            </a:r>
            <a:r>
              <a:rPr lang="sk-SK" sz="1400" dirty="0"/>
              <a:t> uviedol: </a:t>
            </a:r>
            <a:r>
              <a:rPr lang="sk-SK" sz="1400" i="1" dirty="0"/>
              <a:t>„Dohľad nad náhradnou starostlivosťou pokiaľ ide o ochranu detí je nedostatočný. Orgány ochrany detí na regionálnej úrovni nemajú dostatok času navštevovať miesta, kde sa vykonáva náhradná starostlivosť a nie sú náležite oboznámení s podmienkami a zaobchádzaním s deťmi. Regionálne orgány verejnej správy nemajú dostatočné zdroje na výkon inšpekcie.“ </a:t>
            </a:r>
            <a:endParaRPr lang="sk-SK" sz="1400" dirty="0"/>
          </a:p>
          <a:p>
            <a:r>
              <a:rPr lang="sk-SK" sz="1400" u="sng" dirty="0">
                <a:hlinkClick r:id="rId3"/>
              </a:rPr>
              <a:t>http://www.oikeusasiamies.fi/dman/Document.phx?documentId=zx19214134114436&amp;cmd=download</a:t>
            </a:r>
            <a:r>
              <a:rPr lang="sk-SK" sz="1400" dirty="0"/>
              <a:t> </a:t>
            </a:r>
            <a:endParaRPr lang="sk-SK" sz="1600" u="sng" dirty="0">
              <a:solidFill>
                <a:schemeClr val="accent1"/>
              </a:solidFill>
            </a:endParaRPr>
          </a:p>
          <a:p>
            <a:pPr algn="just"/>
            <a:endParaRPr lang="sk-SK" sz="1600" u="sng" dirty="0">
              <a:solidFill>
                <a:schemeClr val="accent1"/>
              </a:solidFill>
            </a:endParaRPr>
          </a:p>
        </p:txBody>
      </p:sp>
    </p:spTree>
    <p:extLst>
      <p:ext uri="{BB962C8B-B14F-4D97-AF65-F5344CB8AC3E}">
        <p14:creationId xmlns:p14="http://schemas.microsoft.com/office/powerpoint/2010/main" val="22647157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637112"/>
          </a:xfrm>
        </p:spPr>
        <p:txBody>
          <a:bodyPr>
            <a:noAutofit/>
          </a:bodyPr>
          <a:lstStyle/>
          <a:p>
            <a:pPr algn="just"/>
            <a:r>
              <a:rPr lang="sk-SK" sz="1500" dirty="0"/>
              <a:t>O závažnosti problému týkajúcom sa odoberania detí bez relevantných dôvodov svedčí to, že praxou orgánov v jednotlivých členských štátoch zaoberajú nielen orgány Rady Európy, ale už aj orgány Európskej únie. Členským štátom boli v tomto ohľade adresované viaceré odporúčania za účelom dosiahnutia zlepšenia v oblasti starostlivosti o maloletých a dodržiavania práv detí. Ako príklad možno spomenúť viaceré rezolúcie a odporúčania Parlamentného zhromaždenia Rady Európy, správy Komisára pre ľudské práva alebo dokumenty výborov Európskeho parlamentu. Ide o medzinárodnú kritiku vyslovenú na najvyššej úrovni a s veľkou politickou váhou.</a:t>
            </a:r>
          </a:p>
          <a:p>
            <a:pPr algn="just"/>
            <a:r>
              <a:rPr lang="sk-SK" sz="1500" dirty="0" smtClean="0"/>
              <a:t>napr</a:t>
            </a:r>
            <a:r>
              <a:rPr lang="sk-SK" sz="1500" dirty="0"/>
              <a:t>. </a:t>
            </a:r>
            <a:r>
              <a:rPr lang="sk-SK" sz="1500" dirty="0" smtClean="0"/>
              <a:t>Rezolúcia </a:t>
            </a:r>
            <a:r>
              <a:rPr lang="sk-SK" sz="1500" dirty="0"/>
              <a:t>č. 1908, </a:t>
            </a:r>
            <a:r>
              <a:rPr lang="sk-SK" sz="1500" dirty="0" smtClean="0"/>
              <a:t>prijatá </a:t>
            </a:r>
            <a:r>
              <a:rPr lang="sk-SK" sz="1500" dirty="0"/>
              <a:t>výborom Parlamentného zhromaždenia Rady Európy pre právne záležitosti a ľudské práva 30. novembra 2012 s názvom „Ľudské práva a rodinné súdy“ </a:t>
            </a:r>
            <a:r>
              <a:rPr lang="sk-SK" sz="1500" u="sng" dirty="0" smtClean="0">
                <a:hlinkClick r:id="rId2"/>
              </a:rPr>
              <a:t>http</a:t>
            </a:r>
            <a:r>
              <a:rPr lang="sk-SK" sz="1500" u="sng" dirty="0">
                <a:hlinkClick r:id="rId2"/>
              </a:rPr>
              <a:t>://</a:t>
            </a:r>
            <a:r>
              <a:rPr lang="sk-SK" sz="1500" u="sng" dirty="0" smtClean="0">
                <a:hlinkClick r:id="rId2"/>
              </a:rPr>
              <a:t>assembly.coe.int/ASP/Doc/XrefViewHTML.asp?FileID=19190&amp;Language=EN</a:t>
            </a:r>
            <a:r>
              <a:rPr lang="sk-SK" sz="1500" dirty="0" smtClean="0"/>
              <a:t> </a:t>
            </a:r>
          </a:p>
          <a:p>
            <a:pPr algn="just"/>
            <a:r>
              <a:rPr lang="sk-SK" sz="1500" dirty="0" smtClean="0"/>
              <a:t>Rezolúcia </a:t>
            </a:r>
            <a:r>
              <a:rPr lang="sk-SK" sz="1500" dirty="0"/>
              <a:t>č. 2049, </a:t>
            </a:r>
            <a:r>
              <a:rPr lang="sk-SK" sz="1500" dirty="0" smtClean="0"/>
              <a:t>prijatá </a:t>
            </a:r>
            <a:r>
              <a:rPr lang="sk-SK" sz="1500" dirty="0"/>
              <a:t>výborom Parlamentného zhromaždenia Rady Európy pre sociálne veci, zdravie a trvalo udržateľný rozvoj a príslušné Odporúčanie č. 2068 z 22. apríla 2015 s názvom „Sociálne služby v Európe: legislatíva a prax pri odoberaní detí z ich rodín v členských štátoch Rady </a:t>
            </a:r>
            <a:r>
              <a:rPr lang="sk-SK" sz="1500" dirty="0" smtClean="0"/>
              <a:t>Európy“ </a:t>
            </a:r>
            <a:r>
              <a:rPr lang="sk-SK" sz="1500" u="sng" dirty="0" smtClean="0">
                <a:hlinkClick r:id="rId3"/>
              </a:rPr>
              <a:t>http</a:t>
            </a:r>
            <a:r>
              <a:rPr lang="sk-SK" sz="1500" u="sng" dirty="0">
                <a:hlinkClick r:id="rId3"/>
              </a:rPr>
              <a:t>://</a:t>
            </a:r>
            <a:r>
              <a:rPr lang="sk-SK" sz="1500" u="sng" dirty="0" smtClean="0">
                <a:hlinkClick r:id="rId3"/>
              </a:rPr>
              <a:t>assembly.coe.int/nw/xml/XRef/Xref-DocDetails-EN.asp?FileID=21567&amp;lang=EN</a:t>
            </a:r>
            <a:endParaRPr lang="sk-SK" sz="1500" dirty="0"/>
          </a:p>
          <a:p>
            <a:pPr algn="just"/>
            <a:r>
              <a:rPr lang="sk-SK" sz="1500" dirty="0" smtClean="0"/>
              <a:t>Štúdia </a:t>
            </a:r>
            <a:r>
              <a:rPr lang="sk-SK" sz="1500" dirty="0"/>
              <a:t>o adopciách detí bez súhlasu rodičov, </a:t>
            </a:r>
            <a:r>
              <a:rPr lang="sk-SK" sz="1500" dirty="0" smtClean="0"/>
              <a:t>vypracovaná </a:t>
            </a:r>
            <a:r>
              <a:rPr lang="sk-SK" sz="1500" dirty="0"/>
              <a:t>na žiadosť Petičného výboru a </a:t>
            </a:r>
            <a:r>
              <a:rPr lang="sk-SK" sz="1500" dirty="0" smtClean="0"/>
              <a:t>obsahujúca </a:t>
            </a:r>
            <a:r>
              <a:rPr lang="sk-SK" sz="1500" dirty="0"/>
              <a:t>odporúčania pre ďalší postup inštitúcií EÚ a dotknutých štátov </a:t>
            </a:r>
            <a:r>
              <a:rPr lang="sk-SK" sz="1500" u="sng" dirty="0" smtClean="0">
                <a:hlinkClick r:id="rId4"/>
              </a:rPr>
              <a:t>http</a:t>
            </a:r>
            <a:r>
              <a:rPr lang="sk-SK" sz="1500" u="sng" dirty="0">
                <a:hlinkClick r:id="rId4"/>
              </a:rPr>
              <a:t>://www.europarl.europa.eu/RegData/etudes/STUD/2015/519236/IPOL_STU(2015)519236_EN.pdf)</a:t>
            </a:r>
            <a:r>
              <a:rPr lang="sk-SK" sz="1500" dirty="0"/>
              <a:t>. </a:t>
            </a:r>
          </a:p>
          <a:p>
            <a:pPr algn="just"/>
            <a:endParaRPr lang="sk-SK" sz="1600" u="sng" dirty="0">
              <a:solidFill>
                <a:schemeClr val="accent1"/>
              </a:solidFill>
            </a:endParaRPr>
          </a:p>
        </p:txBody>
      </p:sp>
    </p:spTree>
    <p:extLst>
      <p:ext uri="{BB962C8B-B14F-4D97-AF65-F5344CB8AC3E}">
        <p14:creationId xmlns:p14="http://schemas.microsoft.com/office/powerpoint/2010/main" val="1185314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709120"/>
          </a:xfrm>
        </p:spPr>
        <p:txBody>
          <a:bodyPr>
            <a:noAutofit/>
          </a:bodyPr>
          <a:lstStyle/>
          <a:p>
            <a:pPr algn="just"/>
            <a:r>
              <a:rPr lang="sk-SK" sz="1500" dirty="0"/>
              <a:t>Parlamentné zhromaždenie Rady Európy už v roku 2012 vo svojej rezolúcii vyjadrilo znepokojenie </a:t>
            </a:r>
            <a:r>
              <a:rPr lang="sk-SK" sz="1500" b="1" dirty="0"/>
              <a:t>nad fungovaním rodinných súdov v niektorých členských štátoch Rady Európy a osobitne nad prípadmi detí odňatých proti vôli ich rodičov a v rozpore s právom na rešpektovanie rodinného života a zásadami spravodlivého súdneho konania</a:t>
            </a:r>
            <a:r>
              <a:rPr lang="sk-SK" sz="1500" dirty="0"/>
              <a:t>. Zdôraznilo, že </a:t>
            </a:r>
            <a:r>
              <a:rPr lang="sk-SK" sz="1500" b="1" dirty="0"/>
              <a:t>rodinné prostredie poskytuje pre riadny vývoj detí najlepšie podmienky a pred tým, ako sú deti zverené tretím osobám alebo do ústavnej starostlivosti, mala by byť ich vlastným rodinám poskytnutá pomoc potrebná na zvládnutie ich problémov. </a:t>
            </a:r>
            <a:r>
              <a:rPr lang="sk-SK" sz="1500" dirty="0"/>
              <a:t>Konštatovalo, že deti by mali byť oddelené od svojich rodičov len za </a:t>
            </a:r>
            <a:r>
              <a:rPr lang="sk-SK" sz="1500" b="1" dirty="0"/>
              <a:t>mimoriadnych okolností, pod súdnym dohľadom </a:t>
            </a:r>
            <a:r>
              <a:rPr lang="sk-SK" sz="1500" dirty="0"/>
              <a:t>a v súlade s požiadavkami Dohovoru na ochranu ľudských práv a základných slobôd a Dohovoru OSN o právach dieťaťa z roku 1989. </a:t>
            </a:r>
            <a:endParaRPr lang="sk-SK" sz="1500" dirty="0" smtClean="0"/>
          </a:p>
          <a:p>
            <a:pPr algn="just"/>
            <a:r>
              <a:rPr lang="sk-SK" sz="1500" dirty="0"/>
              <a:t>Vzhľadom na pretrvávajúci charakter problému výbor Parlamentného zhromaždenia RE pre sociálne veci, zdravie a trvalo udržateľný rozvoj 26. januára 2015 jednomyseľne prijal návrh rezolúcie a odporúčania „Sociálne služby v Európe: legislatíva a prax pri odoberaní detí z ich rodín v členských štátoch Rady Európy“. Tieto boli schválené na aprílovom zasadnutí Parlamentného zhromaždenia Rady Európy. Parlamentné zhromaždenie Rady Európy v ďalšej rezolúcii vyjadrilo </a:t>
            </a:r>
            <a:r>
              <a:rPr lang="sk-SK" sz="1500" b="1" dirty="0"/>
              <a:t>znepokojenie nad porušovaním práv dieťaťa a jeho rodičov v niektorých štátoch, v ktorých dochádza k bezdôvodným rozhodnutiam o odobratí dieťaťa rodičom alebo jeho bezdôvodnému nevráteniu do rodiny, pričom ešte tragickejšie sú prípady adopcie bez súhlasu rodičov, v ktorých už nemožno túto situáciu zvrátiť. </a:t>
            </a:r>
            <a:r>
              <a:rPr lang="sk-SK" sz="1500" dirty="0"/>
              <a:t>Znepokojenie podľa neho tiež vzbudzujú prípady, keď orgány sociálnych služieb nepostupujú dostatočne rýchlo pri odobratí dieťaťa, ktorého život a zdravie sú ohrozené, alebo prirýchlo rozhodnú o jeho vrátení do starostlivosti zneužívajúcich alebo zanedbávajúcich </a:t>
            </a:r>
            <a:r>
              <a:rPr lang="sk-SK" sz="1500" dirty="0" smtClean="0"/>
              <a:t>rodičov.</a:t>
            </a:r>
            <a:endParaRPr lang="sk-SK" sz="1500" dirty="0"/>
          </a:p>
          <a:p>
            <a:pPr algn="just"/>
            <a:endParaRPr lang="sk-SK" sz="1600" u="sng" dirty="0">
              <a:solidFill>
                <a:schemeClr val="accent1"/>
              </a:solidFill>
            </a:endParaRPr>
          </a:p>
        </p:txBody>
      </p:sp>
    </p:spTree>
    <p:extLst>
      <p:ext uri="{BB962C8B-B14F-4D97-AF65-F5344CB8AC3E}">
        <p14:creationId xmlns:p14="http://schemas.microsoft.com/office/powerpoint/2010/main" val="1896512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Európskeho súd pre ľudské práva</a:t>
            </a:r>
          </a:p>
        </p:txBody>
      </p:sp>
      <p:sp>
        <p:nvSpPr>
          <p:cNvPr id="3" name="Zástupný symbol obsahu 2"/>
          <p:cNvSpPr>
            <a:spLocks noGrp="1"/>
          </p:cNvSpPr>
          <p:nvPr>
            <p:ph sz="quarter" idx="1"/>
          </p:nvPr>
        </p:nvSpPr>
        <p:spPr/>
        <p:txBody>
          <a:bodyPr>
            <a:noAutofit/>
          </a:bodyPr>
          <a:lstStyle/>
          <a:p>
            <a:pPr algn="just"/>
            <a:r>
              <a:rPr lang="sk-SK" sz="1600" dirty="0"/>
              <a:t>Prípad </a:t>
            </a:r>
            <a:r>
              <a:rPr lang="sk-SK" sz="1600" i="1" dirty="0"/>
              <a:t>R.M.S. proti Španielsku</a:t>
            </a:r>
            <a:r>
              <a:rPr lang="sk-SK" sz="1600" b="1" i="1" dirty="0"/>
              <a:t> </a:t>
            </a:r>
            <a:r>
              <a:rPr lang="sk-SK" sz="1600" dirty="0"/>
              <a:t>(rozsudok z 18. júna 2013) sa týkal umiestnenia dieťaťa do náhradnej starostlivosti z dôvodu finančnej situácie matky bez toho, aby bola vzatá do úvahy následná zmena </a:t>
            </a:r>
            <a:r>
              <a:rPr lang="sk-SK" sz="1600" dirty="0" smtClean="0"/>
              <a:t>okolností. Sťažovateľka </a:t>
            </a:r>
            <a:r>
              <a:rPr lang="sk-SK" sz="1600" dirty="0"/>
              <a:t>sa najmä sťažovala, že bola pozbavená akýchkoľvek kontaktov so svojou dcérou a oddelená od nej bez náležitých dôvodov. </a:t>
            </a:r>
            <a:r>
              <a:rPr lang="sk-SK" sz="1600" dirty="0" smtClean="0"/>
              <a:t>Súd </a:t>
            </a:r>
            <a:r>
              <a:rPr lang="sk-SK" sz="1600" dirty="0"/>
              <a:t>konštatoval, že došlo k porušeniu článku 8 Dohovoru dospejúc k záveru, že orgány nevyvinuli primerané a účinné úsilie na to, aby zabezpečili sťažovateľke právo žiť so svojou dcérou. </a:t>
            </a:r>
          </a:p>
          <a:p>
            <a:pPr algn="just"/>
            <a:r>
              <a:rPr lang="sk-SK" sz="1600" dirty="0"/>
              <a:t>V prípade </a:t>
            </a:r>
            <a:r>
              <a:rPr lang="sk-SK" sz="1600" i="1" dirty="0" err="1"/>
              <a:t>Zhou</a:t>
            </a:r>
            <a:r>
              <a:rPr lang="sk-SK" sz="1600" i="1" dirty="0"/>
              <a:t> proti Taliansku</a:t>
            </a:r>
            <a:r>
              <a:rPr lang="sk-SK" sz="1600" b="1" i="1" dirty="0"/>
              <a:t> </a:t>
            </a:r>
            <a:r>
              <a:rPr lang="sk-SK" sz="1600" dirty="0"/>
              <a:t>(rozsudok z 21. januára 2014) </a:t>
            </a:r>
            <a:r>
              <a:rPr lang="sk-SK" sz="1600" dirty="0" smtClean="0"/>
              <a:t>Súd </a:t>
            </a:r>
            <a:r>
              <a:rPr lang="sk-SK" sz="1600" dirty="0"/>
              <a:t>dospel k záveru, že došlo k porušeniu článku 8 Dohovoru zistiac, že talianske orgány nesplnili svoje povinnosti pred rozhodnutím o prerušení rodinných väzieb a nevyvinuli primerané a dostatočné úsilie na to, aby zabezpečili sťažovateľke právo žiť so svojím dieťaťom. Najmä nebola náležite zohľadnená prvoradá potreba uchovať do tej miery, ako je to možné, rodinné väzby medzi sťažovateľkou, ktorá bola v zraniteľnej situácii, a jej synom. Súdne orgány iba zistili ťažkosti, ktoré mohli byť preklenuté cielenou pomocou orgánov sociálnej starostlivosti. Sťažovateľka nemala možnosť znovu si vytvoriť vzťah so svojím synom: v skutočnosti znalci neposúdili reálne možnosti zlepšenia sťažovateľkinej schopnosti starať sa o syna, berúc do úvahy aj jej zdravotný stav. Navyše, talianska vláda neposkytla presvedčivé vysvetlenie, ktoré by mohlo odôvodniť pretrhnutie materského puta medzi sťažovateľkou a jej synom. </a:t>
            </a:r>
          </a:p>
          <a:p>
            <a:pPr algn="just"/>
            <a:endParaRPr lang="sk-SK" sz="1400" dirty="0" smtClean="0"/>
          </a:p>
        </p:txBody>
      </p:sp>
    </p:spTree>
    <p:extLst>
      <p:ext uri="{BB962C8B-B14F-4D97-AF65-F5344CB8AC3E}">
        <p14:creationId xmlns:p14="http://schemas.microsoft.com/office/powerpoint/2010/main" val="27685424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500" dirty="0"/>
              <a:t>Parlamentné zhromaždenie Rady Európy </a:t>
            </a:r>
            <a:r>
              <a:rPr lang="sk-SK" sz="1500" dirty="0" smtClean="0"/>
              <a:t> členským </a:t>
            </a:r>
            <a:r>
              <a:rPr lang="sk-SK" sz="1500" dirty="0"/>
              <a:t>štátom </a:t>
            </a:r>
            <a:r>
              <a:rPr lang="sk-SK" sz="1500" i="1" dirty="0" err="1"/>
              <a:t>inter</a:t>
            </a:r>
            <a:r>
              <a:rPr lang="sk-SK" sz="1500" i="1" dirty="0"/>
              <a:t> </a:t>
            </a:r>
            <a:r>
              <a:rPr lang="sk-SK" sz="1500" i="1" dirty="0" err="1"/>
              <a:t>alia</a:t>
            </a:r>
            <a:r>
              <a:rPr lang="sk-SK" sz="1500" dirty="0"/>
              <a:t> odporúča, </a:t>
            </a:r>
            <a:r>
              <a:rPr lang="sk-SK" sz="1500" dirty="0" smtClean="0"/>
              <a:t>aby:</a:t>
            </a:r>
          </a:p>
          <a:p>
            <a:pPr lvl="1" algn="just"/>
            <a:r>
              <a:rPr lang="sk-SK" sz="1100" dirty="0"/>
              <a:t>podpísali a/alebo ratifikovali, ak tak ešte neurobili, príslušné dohovory Rady Európy týkajúce sa práv detí, predovšetkým Európsky dohovor  o osvojení detí  (revidovaný)  (CETS č. 202) a Európsky Dohovor o výkone práv detí (ETS č. 160) a implementovali všetky relevantné odporúčania vydané Výborom ministrov;</a:t>
            </a:r>
          </a:p>
          <a:p>
            <a:pPr lvl="1" algn="just"/>
            <a:r>
              <a:rPr lang="sk-SK" sz="1100" dirty="0"/>
              <a:t>pokračovali a zosilnili svoje úsilie zaistiť, aby všetky príslušné konania boli vedené spôsobom citlivým k dieťaťu a aby boli brané do úvahy názory dotknutých detí podľa ich veku a úrovne vyspelosti; odhalili a skoncovali s vplyvom predsudkov a diskriminácie v rozhodnutiach o odobratí detí, a to aj náležitým školením všetkých zapojených odborníkov; </a:t>
            </a:r>
          </a:p>
          <a:p>
            <a:pPr lvl="1" algn="just"/>
            <a:r>
              <a:rPr lang="sk-SK" sz="1100" dirty="0"/>
              <a:t>podporovali rodiny potrebnými prostriedkami (finančne, materiálne, sociálne a psychologicky), aby sa predovšetkým zabránilo neodôvodneným rozhodnutiam o odobratí detí a aby vzrástol percentuálny podiel úspešných zjednotení rodiny po odobratí; </a:t>
            </a:r>
          </a:p>
          <a:p>
            <a:pPr lvl="1" algn="just"/>
            <a:r>
              <a:rPr lang="sk-SK" sz="1100" dirty="0"/>
              <a:t>zabezpečili, aby akékoľvek (dočasné) umiestnenie dieťaťa do náhradnej </a:t>
            </a:r>
            <a:r>
              <a:rPr lang="sk-SK" sz="1100" dirty="0" smtClean="0"/>
              <a:t>starostlivosti, kde </a:t>
            </a:r>
            <a:r>
              <a:rPr lang="sk-SK" sz="1100" dirty="0"/>
              <a:t>je to nevyhnutné ako posledná možnosť, bolo spojené s opatreniami zameranými na následnú reintegráciu dieťaťa do rodiny, vrátane uľahčenia vhodného kontaktu medzi dieťaťom a jeho rodinou a bolo predmetom pravidelného preskúmania; </a:t>
            </a:r>
          </a:p>
          <a:p>
            <a:pPr lvl="1" algn="just"/>
            <a:r>
              <a:rPr lang="sk-SK" sz="1100" dirty="0"/>
              <a:t>zabránili úplnému pretrhnutiu rodinných pút, odobratiu detí zo starostlivosti rodičov pri narodení, zakladaniu rozhodnutí o umiestnení dieťaťa do náhradnej starostlivosti na uplynutí času a uchyľovaniu sa k osvojeniam bez súhlasu rodičov, okrem výnimočných situácií stanovených zákonom a podliehajúcich účinnému (včasnému a komplexnému) súdnemu preskúmaniu;</a:t>
            </a:r>
          </a:p>
          <a:p>
            <a:pPr lvl="1" algn="just"/>
            <a:r>
              <a:rPr lang="sk-SK" sz="1100" dirty="0"/>
              <a:t>zaistili, aby zamestnanci zapojení do rozhodovania o odobratí detí a ich umiestnení do náhradnej starostlivosti boli vedení náležitými kritériami a normami (ak je to možné multidisciplinárnym spôsobom), mali vhodnú kvalifikáciu a boli pravidelne školení, mali dostatočné možnosti prijať rozhodnutia v primeranom časovom rámci a neboli preťažení príliš veľkým počtom prípadov;</a:t>
            </a:r>
          </a:p>
          <a:p>
            <a:pPr lvl="1" algn="just"/>
            <a:r>
              <a:rPr lang="sk-SK" sz="1100" dirty="0"/>
              <a:t>zbierali anonymizované údaje o obyvateľstve v starostlivosti členského štátu, ktoré sú členené nielen podľa veku, pohlavia a druhu náhradnej starostlivosti, ale tiež podľa statusu etnickej alebo náboženskej menšiny, statusu migranta, sociálno-ekonomického prostredia, ako aj dĺžky času v náhradnej starostlivosti do opätovného zjednotenia rodiny, pri zabezpečení účinnej ochrany osobných údajov;</a:t>
            </a:r>
          </a:p>
          <a:p>
            <a:pPr lvl="1" algn="just"/>
            <a:r>
              <a:rPr lang="sk-SK" sz="1100" dirty="0"/>
              <a:t>zaistili, aby okrem naliehavých prípadov počiatočné rozhodnutia o odobratí detí vychádzali iba z nariadení súdu, aby sa zabránilo neodôvodneným rozhodnutiam o odobratí a predišlo zaujatým hodnoteniam. </a:t>
            </a:r>
          </a:p>
          <a:p>
            <a:pPr lvl="1"/>
            <a:endParaRPr lang="sk-SK" sz="3300" u="sng" dirty="0">
              <a:solidFill>
                <a:schemeClr val="accent1"/>
              </a:solidFill>
            </a:endParaRPr>
          </a:p>
        </p:txBody>
      </p:sp>
    </p:spTree>
    <p:extLst>
      <p:ext uri="{BB962C8B-B14F-4D97-AF65-F5344CB8AC3E}">
        <p14:creationId xmlns:p14="http://schemas.microsoft.com/office/powerpoint/2010/main" val="36020872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400" dirty="0"/>
              <a:t>V správe, ktorá bola podkladom pre prijatie rezolúcie sa kritizuje odoberanie detí rodičom pri narodení. Ide o prípady, v ktorých bolo matke odobrané staršie dieťa (napríklad z dôvodu veľmi nízkeho veku, duševnej choroby, pre jej škodlivý vzťah s otcom) a jej ďalšie dieťa je po niekoľkých rokoch odobrané pri narodení aj napriek celkovej zmene okolností. </a:t>
            </a:r>
          </a:p>
          <a:p>
            <a:pPr algn="just"/>
            <a:r>
              <a:rPr lang="sk-SK" sz="1400" dirty="0"/>
              <a:t>Ďalším problematickým aspektom je podľa správy skutočnosť, že v mnohých štátoch je organizácia sociálnych služieb decentralizovaná, napríklad na úrovni obecnej samosprávy. Pokiaľ v štáte neexistujú jednotné kritériá pre umiestnenie dieťaťa do náhradnej starostlivosti a pravidelné preskúmavanie rozhodnutí o odobraní dieťaťa rodičom, môže to viesť subjektívnym rozhodnutiam sociálnych pracovníkov. </a:t>
            </a:r>
          </a:p>
          <a:p>
            <a:pPr algn="just"/>
            <a:r>
              <a:rPr lang="sk-SK" sz="1400" dirty="0"/>
              <a:t>Podľa správy v prípade nevyhnutnosti oddelenia dieťaťa od rodičov je potrebné zabezpečiť, aby si dieťa zachovalo spojenie a vzťahy s rodičmi, súrodencami, príbuznými a osobami, s ktorými má dieťa silné osobné vzťahy. Z porovnania počtu detí odobraných rodičom, ktoré boli zverené príbuzným a počtu detí zverených do náhradných rodín vyplývajú odlišnosti v praxi jednotlivých štátov. </a:t>
            </a:r>
            <a:r>
              <a:rPr lang="sk-SK" sz="1400" b="1" dirty="0"/>
              <a:t>Kým počet detí zverených do starostlivosti príbuzných predstavuje v Portugalsku 75 % a v Lotyšsku 63 %, vo Švédsku a Spojenom kráľovstve je to iba 5 % a vo Fínsku 3 %. Do náhradných rodín je zverených 0,5 % detí v Portugalsku, 10 % v Estónsku, viac ako polovica vo Francúzsku a Španielsku, 69 % v Nórsku a 75 % v Spojenom kráľovstve. </a:t>
            </a:r>
            <a:r>
              <a:rPr lang="sk-SK" sz="1400" dirty="0"/>
              <a:t>Adopcie bez súhlasu rodičov nie sú možné vo Francúzsku, Grécku, Luxembursku a Španielsku. Naopak adopcie bez súhlasu rodičov sú umožnené v Chorvátsku, Estónsku, Gruzínsku, Nemecku, Maďarsku, Taliansku, Čiernej Hore Nórsku, Poľsku, Portugalsku, Slovinsku, Švédsku, Turecku a Spojenom kráľovstve. Až 21 štátov nedisponuje štatistikami o počte detí, ktoré sa úspešne vrátili do pôvodných rodín. Varovným signálom sú tiež časté prípady adopcie bez súhlasu rodičov. Štatistiky v prípade Anglicka a Walesu ukazujú, že vysoký počet malých detí je daných na adopciu a menej než 20 % detí mladších ako 5 rokov, ktoré boli nútene odobrané, sa vrátilo k svojim rodičom. </a:t>
            </a:r>
          </a:p>
          <a:p>
            <a:pPr lvl="1"/>
            <a:endParaRPr lang="sk-SK" sz="3300" u="sng" dirty="0">
              <a:solidFill>
                <a:schemeClr val="accent1"/>
              </a:solidFill>
            </a:endParaRPr>
          </a:p>
        </p:txBody>
      </p:sp>
    </p:spTree>
    <p:extLst>
      <p:ext uri="{BB962C8B-B14F-4D97-AF65-F5344CB8AC3E}">
        <p14:creationId xmlns:p14="http://schemas.microsoft.com/office/powerpoint/2010/main" val="2500376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450" dirty="0"/>
              <a:t>Obzvlášť tragické sú prípady, v ktorých došlo k justičným omylom, pri ktorých bol prehliadnutý zdravotný stav dieťaťa (napríklad choroba krehkých kostí) a dieťa bolo dané na adopciu bez súhlasu rodičov. Napriek tomu, že sa rodičom podarilo na súde dokázať svoju nevinu, deti už nemohli získať späť, pretože v právnom systéme Anglicka a Walesu rozhodnutie o osvojení nie je možné za žiadnych okolností zvrátiť. </a:t>
            </a:r>
          </a:p>
          <a:p>
            <a:pPr algn="just"/>
            <a:r>
              <a:rPr lang="sk-SK" sz="1450" dirty="0"/>
              <a:t>Správa tiež poukazuje na závažný problém, ktorý sa podľa informácií spravodajkyne vyskytuje v Spojenom kráľovstve a týka sa matiek, ktoré sa stali obeťami domáceho násilia. Ich deti, ktoré sú svedkami domáceho násilia, sú systémom ochrany detí považované za citovo zneužívané a pokiaľ sa matka nemá kam uchýliť, dieťa jej môže byť odobrané. Z uvedeného dôvodu sa čoraz viac matiek obáva domáce násilie oznámiť. Zdá sa, že dochádza aj k prípadom odoberania detí matkám s vážnou popôrodnou depresiou, a to napriek skutočnosti, že sa môžu relatívne rýchlo uzdraviť a byť dobrým rodičom</a:t>
            </a:r>
            <a:r>
              <a:rPr lang="sk-SK" sz="1450" dirty="0" smtClean="0"/>
              <a:t>.</a:t>
            </a:r>
            <a:endParaRPr lang="sk-SK" sz="1450" dirty="0"/>
          </a:p>
          <a:p>
            <a:pPr marL="365760" lvl="1" indent="0">
              <a:buNone/>
            </a:pPr>
            <a:endParaRPr lang="sk-SK" sz="3300" u="sng" dirty="0">
              <a:solidFill>
                <a:schemeClr val="accent1"/>
              </a:solidFill>
            </a:endParaRPr>
          </a:p>
        </p:txBody>
      </p:sp>
    </p:spTree>
    <p:extLst>
      <p:ext uri="{BB962C8B-B14F-4D97-AF65-F5344CB8AC3E}">
        <p14:creationId xmlns:p14="http://schemas.microsoft.com/office/powerpoint/2010/main" val="491985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450" dirty="0" smtClean="0"/>
              <a:t>Ďalším </a:t>
            </a:r>
            <a:r>
              <a:rPr lang="sk-SK" sz="1450" dirty="0"/>
              <a:t>medzinárodným dokumentom na ktorý by som chcela poukázať, je správa Komisára pre ľudské práva </a:t>
            </a:r>
            <a:r>
              <a:rPr lang="sk-SK" sz="1450" dirty="0" err="1"/>
              <a:t>Nilsa</a:t>
            </a:r>
            <a:r>
              <a:rPr lang="sk-SK" sz="1450" dirty="0"/>
              <a:t> </a:t>
            </a:r>
            <a:r>
              <a:rPr lang="sk-SK" sz="1450" dirty="0" err="1"/>
              <a:t>Muižnieksa</a:t>
            </a:r>
            <a:r>
              <a:rPr lang="sk-SK" sz="1450" dirty="0"/>
              <a:t> z návštevy Nórska v dňoch 19. – 23. januára 2015, ktorá bola zverejnená 18. mája 2015, a v ktorej vyslovuje kritiku voči postupu nórskych úradov v prípadoch detí z rómskej komunity v Osle. </a:t>
            </a:r>
          </a:p>
          <a:p>
            <a:pPr algn="just"/>
            <a:r>
              <a:rPr lang="sk-SK" sz="1450" dirty="0"/>
              <a:t>Úplné znenie návrhu rezolúcie a odporúčania spolu s dôvodovou správou sa nachádza na internetovej stránke výboru: </a:t>
            </a:r>
            <a:endParaRPr lang="sk-SK" sz="1450" dirty="0" smtClean="0"/>
          </a:p>
          <a:p>
            <a:pPr marL="0" indent="0" algn="just">
              <a:buNone/>
            </a:pPr>
            <a:r>
              <a:rPr lang="sk-SK" sz="1450" u="sng" dirty="0" smtClean="0">
                <a:hlinkClick r:id="rId2"/>
              </a:rPr>
              <a:t>http</a:t>
            </a:r>
            <a:r>
              <a:rPr lang="sk-SK" sz="1450" u="sng" dirty="0">
                <a:hlinkClick r:id="rId2"/>
              </a:rPr>
              <a:t>://</a:t>
            </a:r>
            <a:r>
              <a:rPr lang="sk-SK" sz="1450" u="sng" dirty="0" smtClean="0">
                <a:hlinkClick r:id="rId2"/>
              </a:rPr>
              <a:t>website-pace.net/documents/10643/1127812/EDOC_Social+services+in+Europe.pdf/dc06054e-2051-49f5-bfbd-31c9c0144a32</a:t>
            </a:r>
            <a:r>
              <a:rPr lang="sk-SK" sz="1450" dirty="0"/>
              <a:t>.</a:t>
            </a:r>
          </a:p>
          <a:p>
            <a:pPr lvl="1"/>
            <a:endParaRPr lang="sk-SK" sz="3300" u="sng" dirty="0">
              <a:solidFill>
                <a:schemeClr val="accent1"/>
              </a:solidFill>
            </a:endParaRPr>
          </a:p>
        </p:txBody>
      </p:sp>
    </p:spTree>
    <p:extLst>
      <p:ext uri="{BB962C8B-B14F-4D97-AF65-F5344CB8AC3E}">
        <p14:creationId xmlns:p14="http://schemas.microsoft.com/office/powerpoint/2010/main" val="29049444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500" dirty="0"/>
              <a:t>Komisár okrem iného vyjadril vážne znepokojenie ohľadom situácie rómskej komunity, ktorá podľa neho čelí diskriminácii a osobitne poukázal na extrémne časté </a:t>
            </a:r>
            <a:r>
              <a:rPr lang="sk-SK" sz="1500" b="1" dirty="0"/>
              <a:t>využívanie ochranného opatrenia v podobe odobratia detí zo starostlivosti ich rodičov a na nízku úroveň školskej dochádzky v tejto skupine </a:t>
            </a:r>
            <a:r>
              <a:rPr lang="sk-SK" sz="1500" dirty="0"/>
              <a:t>(podľa údajov z roku 2012 bolo zo 120 detí vo veku 6 až 15 rokov z domácej rómskej populácie v Osle zapísaných do škôl len 71 detí). Podľa správy je odhadom už </a:t>
            </a:r>
            <a:r>
              <a:rPr lang="sk-SK" sz="1500" b="1" dirty="0"/>
              <a:t>viac ako 60 rómskych detí v starostlivosti pestúnskych rodín a ďalším 60 deťom takéto opatrenie hrozí, čo predstavuje približne polovicu detí z domácej rómskej populácie, do ktorej nie sú započítané rodiny rómskych prisťahovalcov. </a:t>
            </a:r>
            <a:r>
              <a:rPr lang="sk-SK" sz="1500" dirty="0"/>
              <a:t>Vyjadril znepokojenie aj nad tým, aké striktné obmedzenia sú uplatňované v oblasti </a:t>
            </a:r>
            <a:r>
              <a:rPr lang="sk-SK" sz="1500" b="1" dirty="0"/>
              <a:t>kontaktov</a:t>
            </a:r>
            <a:r>
              <a:rPr lang="sk-SK" sz="1500" dirty="0"/>
              <a:t> rómskych detí umiestnených do pestúnskych rodín so svojimi </a:t>
            </a:r>
            <a:r>
              <a:rPr lang="sk-SK" sz="1500" b="1" dirty="0"/>
              <a:t>biologickými rodinami </a:t>
            </a:r>
            <a:r>
              <a:rPr lang="sk-SK" sz="1500" dirty="0"/>
              <a:t>(napr. stretnutia dvakrát za rok) a nad vhodnosťou pestúnskych rodín z hľadiska zachovania kultúrnej identity rómskych detí. Tiež existujú správy o tom, že </a:t>
            </a:r>
            <a:r>
              <a:rPr lang="sk-SK" sz="1500" b="1" dirty="0"/>
              <a:t>mnoho rómskych žien sa vyhýba nórskym pôrodniciam práve z obavy, že im sociálna služba hneď po pôrode dieťa odoberie.</a:t>
            </a:r>
            <a:r>
              <a:rPr lang="sk-SK" sz="1500" dirty="0"/>
              <a:t> V správe komisár ďalej uvádza, že nórske orgány majú preskúmať, či sú rozhodnutia o umiestnení rómskych detí do náhradnej starostlivosti v súlade s ich ľudskými právami a poskytovať rómskym rodičom podporu pri vykonávaní ich rodičovskej úlohy, pričom prvoradými pri akomkoľvek postupe majú byť najlepšie záujmy dieťaťa. Komisár pripomenul, že </a:t>
            </a:r>
            <a:r>
              <a:rPr lang="sk-SK" sz="1500" b="1" dirty="0"/>
              <a:t>predchádzanie odlúčeniu rodiny a zachovanie rodiny sú dôležitými prvkami systému ochrany detí a odlúčenie dieťaťa a rodičov má byť posledným riešením. </a:t>
            </a:r>
            <a:r>
              <a:rPr lang="sk-SK" sz="1500" dirty="0"/>
              <a:t>Zdôraznil, že </a:t>
            </a:r>
            <a:r>
              <a:rPr lang="sk-SK" sz="1500" b="1" dirty="0"/>
              <a:t>odňatie dieťaťa zo starostlivosti rodičov pri jeho narodení musí byť založené na zvlášť presvedčivých dôvodoch a chudoba nemôže byť dôvodom na odlúčenie detí od rodičov. </a:t>
            </a:r>
            <a:r>
              <a:rPr lang="sk-SK" sz="1500" dirty="0"/>
              <a:t>Komisár tiež Nórsku odporučil rozvoj programov pre </a:t>
            </a:r>
            <a:r>
              <a:rPr lang="sk-SK" sz="1500" dirty="0" err="1"/>
              <a:t>mediátorov</a:t>
            </a:r>
            <a:r>
              <a:rPr lang="sk-SK" sz="1500" dirty="0"/>
              <a:t> a asistentov učiteľov za účelom zlepšenia školskej dochádzky rómskych detí. </a:t>
            </a:r>
            <a:endParaRPr lang="sk-SK" sz="1500" u="sng" dirty="0">
              <a:solidFill>
                <a:schemeClr val="accent1"/>
              </a:solidFill>
            </a:endParaRPr>
          </a:p>
        </p:txBody>
      </p:sp>
    </p:spTree>
    <p:extLst>
      <p:ext uri="{BB962C8B-B14F-4D97-AF65-F5344CB8AC3E}">
        <p14:creationId xmlns:p14="http://schemas.microsoft.com/office/powerpoint/2010/main" val="3316557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484784"/>
            <a:ext cx="8153400" cy="5184576"/>
          </a:xfrm>
        </p:spPr>
        <p:txBody>
          <a:bodyPr>
            <a:noAutofit/>
          </a:bodyPr>
          <a:lstStyle/>
          <a:p>
            <a:pPr algn="just"/>
            <a:r>
              <a:rPr lang="sk-SK" sz="1400" dirty="0"/>
              <a:t>Problémom odoberania detí sa nezaoberá len Rada Európy, ale aj Európska Únia. Na programe zasadnutia Petičného výboru Európskeho parlamentu bola dňa 14. júla 2015 prezentovaná štúdia o adopciách detí bez súhlasu rodičov, ktorú na žiadosť petičného výboru vypracovala Dr. </a:t>
            </a:r>
            <a:r>
              <a:rPr lang="sk-SK" sz="1400" dirty="0" err="1"/>
              <a:t>Claire</a:t>
            </a:r>
            <a:r>
              <a:rPr lang="sk-SK" sz="1400" dirty="0"/>
              <a:t> </a:t>
            </a:r>
            <a:r>
              <a:rPr lang="sk-SK" sz="1400" dirty="0" err="1"/>
              <a:t>Fenton-Glynn</a:t>
            </a:r>
            <a:r>
              <a:rPr lang="sk-SK" sz="1400" dirty="0"/>
              <a:t> z Londýnskej univerzity (</a:t>
            </a:r>
            <a:r>
              <a:rPr lang="sk-SK" sz="1400" dirty="0" err="1"/>
              <a:t>King´s</a:t>
            </a:r>
            <a:r>
              <a:rPr lang="sk-SK" sz="1400" dirty="0"/>
              <a:t> </a:t>
            </a:r>
            <a:r>
              <a:rPr lang="sk-SK" sz="1400" dirty="0" err="1"/>
              <a:t>College</a:t>
            </a:r>
            <a:r>
              <a:rPr lang="sk-SK" sz="1400" dirty="0"/>
              <a:t> </a:t>
            </a:r>
            <a:r>
              <a:rPr lang="sk-SK" sz="1400" dirty="0" err="1"/>
              <a:t>London</a:t>
            </a:r>
            <a:r>
              <a:rPr lang="sk-SK" sz="1400" dirty="0"/>
              <a:t>). Štúdia je zameraná na preskúmanie právnej úpravy a praxe pri adopciách detí bez súhlasu ich rodičov v Anglicku a Walese v porovnaní s inými štátmi v Európskej únii. Ďalej skúma postupy uplatňované anglickými súdmi v konaniach týkajúcich sa ochrany detí v prípadoch detí, ktoré majú väzby s iným štátom Európskej únie. </a:t>
            </a:r>
          </a:p>
          <a:p>
            <a:pPr algn="just"/>
            <a:r>
              <a:rPr lang="sk-SK" sz="1400" dirty="0"/>
              <a:t>V závere autorka formulovala niekoľko odporúčaní, ktoré by mali napomôcť lepšej spolupráci medzi štátmi pri takýchto konaniach v budúcnosti. Inštitúciám Európskej Únie autorka odporúča vytvoriť príručku dobrej praxe, zvážiť možnosť posilnenia ustanovení nariadenia Brusel 2bis </a:t>
            </a:r>
            <a:r>
              <a:rPr lang="sk-SK" sz="1400" b="1" dirty="0"/>
              <a:t>vrátane zavedenia povinnosti informovať zahraničné orgány o súdnych konaniach týkajúcich sa ochrany detí, ako aj dosiahnuť väčšiu zhodu medzi členskými štátmi v odlišných prístupoch k ochrane detí. </a:t>
            </a:r>
            <a:endParaRPr lang="sk-SK" sz="1400" b="1" dirty="0" smtClean="0"/>
          </a:p>
          <a:p>
            <a:pPr algn="just"/>
            <a:r>
              <a:rPr lang="sk-SK" sz="1400" b="1" dirty="0" smtClean="0"/>
              <a:t>Vláde </a:t>
            </a:r>
            <a:r>
              <a:rPr lang="sk-SK" sz="1400" b="1" dirty="0"/>
              <a:t>Spojeného kráľovstva odporúča vyčleniť adekvátne finančné a ľudské zdroje miestnym orgánom, aby mohli plniť svoje povinnosti v súvislosti s ochranou detí, aj naďalej poskytovať pomoc rodinám, ktoré sa dostali do ťažkostí, aby sa, pokiaľ je to možné, predišlo umiestneniu dieťaťa do sociálnej starostlivosti</a:t>
            </a:r>
            <a:r>
              <a:rPr lang="sk-SK" sz="1400" dirty="0"/>
              <a:t>, uznávať právo dieťaťa na komunikáciu s jeho rodinou vo vlastnom jazyku, klásť väčší dôraz na zlepšenie výsledkov pre deti v sociálnej starostlivosti a </a:t>
            </a:r>
            <a:r>
              <a:rPr lang="sk-SK" sz="1400" b="1" dirty="0"/>
              <a:t>rozvíjať alternatívy k adopcii pre deti, ktoré nemajú možnosť vrátiť sa do svojich rodín. </a:t>
            </a:r>
            <a:r>
              <a:rPr lang="sk-SK" sz="1400" dirty="0"/>
              <a:t>V tomto ohľade osobitne zdôrazňuje, že v prípadoch, kedy je adopcia nevyhnutná, by mal byť dôraz kladený na zavedenie otvorených adopcií a zabezpečenie </a:t>
            </a:r>
            <a:r>
              <a:rPr lang="sk-SK" sz="1400" dirty="0" err="1"/>
              <a:t>post-adopčného</a:t>
            </a:r>
            <a:r>
              <a:rPr lang="sk-SK" sz="1400" dirty="0"/>
              <a:t> styku medzi dieťaťom a jeho rodinou, s výnimkou, ak je to v rozpore s najlepšími záujmami dieťaťa. Ďalej uvádza, že úplné prerušenie všetkých právnych a sociálnych väzieb medzi dieťaťom a jeho biologickou rodinou by malo prichádzať do úvahy iba za najvážnejších a výnimočných okolností, ktoré nie sú nevyhnutne dané vo všetkých prípadoch, v ktorých sa dieťa nemôže vrátiť do svojej biologickej rodiny. </a:t>
            </a:r>
          </a:p>
          <a:p>
            <a:pPr algn="just"/>
            <a:endParaRPr lang="sk-SK" sz="1600" dirty="0"/>
          </a:p>
        </p:txBody>
      </p:sp>
    </p:spTree>
    <p:extLst>
      <p:ext uri="{BB962C8B-B14F-4D97-AF65-F5344CB8AC3E}">
        <p14:creationId xmlns:p14="http://schemas.microsoft.com/office/powerpoint/2010/main" val="4676807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Odporúčania prijaté na úrovni Rady Európy a Európskej Únie</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600" dirty="0"/>
              <a:t>Ďalej odporúča, aby </a:t>
            </a:r>
            <a:r>
              <a:rPr lang="sk-SK" sz="1600" b="1" dirty="0"/>
              <a:t>miestne orgány náležitým spôsobom zvažovali potreby a pôvod dieťaťa a umiestnili dieťa do vhodného prostredia</a:t>
            </a:r>
            <a:r>
              <a:rPr lang="sk-SK" sz="1600" dirty="0"/>
              <a:t>. Vláde Spojeného kráľovstva odporúča vypracovať štatistiky o počte prípadov, kedy sú deti z iných členských štátov Európskej únie umiestnené do sociálnej starostlivosti a pomeru ich zaradenia na adopciu. Ďalej odporúča zahrnúť dobrú prax vytvorenú predsedom rodinnoprávneho kolégia v súvislosti so spoluprácou so zahraničnými orgánmi do procesných inštrukcií súdu. Najmä by mala byť umožnená komunikácia medzi stranou, ktorá je cudzím štátnym príslušníkom a štátnymi orgánmi dotknutého cudzieho štátu a akreditovaným konzulárnym predstaviteľom by malo byť umožnené zúčastniť sa na pojednávaní a získať prepis pojednávania, kópiu súdneho rozhodnutia a kópie ďalších relevantných dokumentov. </a:t>
            </a:r>
            <a:r>
              <a:rPr lang="sk-SK" sz="1600" b="1" dirty="0"/>
              <a:t>Zároveň je potrebné vyškoliť sociálnych pracovníkov ohľadom vhodných postupov, ktoré majú byť vykonané v prípadoch týkajúcich sa detí, rodičov alebo potenciálnych opatrovníkov v inej jurisdikcii. </a:t>
            </a:r>
            <a:r>
              <a:rPr lang="sk-SK" sz="1600" dirty="0"/>
              <a:t>Najmä odporúča, že pri posudzovaní dieťaťa, ktoré má väzby s cudzou krajinou, miestne orgány </a:t>
            </a:r>
            <a:r>
              <a:rPr lang="sk-SK" sz="1600" b="1" dirty="0"/>
              <a:t>zvážia možnosť zaangažovať do veci orgány sociálnej starostlivosti v štáte, ku ktorému má dieťa väzby a možnosť zveriť dieťa do starostlivosti potenciálnych opatrovníkov v tomto štáte. </a:t>
            </a:r>
            <a:r>
              <a:rPr lang="sk-SK" sz="1600" dirty="0"/>
              <a:t>Ďalej odporúča presadzovať </a:t>
            </a:r>
            <a:r>
              <a:rPr lang="sk-SK" sz="1600" b="1" dirty="0"/>
              <a:t>lepšiu znalosť ustanovení nariadenia Brusel 2bis medzi pracovníkmi v oblasti práva a ochrany detí a prikladať význam transparentnosti v systéme rodinného súdnictva </a:t>
            </a:r>
            <a:r>
              <a:rPr lang="sk-SK" sz="1600" dirty="0"/>
              <a:t>(hlavne zabezpečiť otvorenú a verejnú diskusiu v médiách a umožniť rodičom, aby verejne vyjadrovali svoje názory na svoje skúsenosti, uznávajúc potrebu ochrany najlepších záujmov dieťaťa).</a:t>
            </a:r>
          </a:p>
          <a:p>
            <a:pPr algn="just"/>
            <a:endParaRPr lang="sk-SK" sz="1600" dirty="0"/>
          </a:p>
        </p:txBody>
      </p:sp>
    </p:spTree>
    <p:extLst>
      <p:ext uri="{BB962C8B-B14F-4D97-AF65-F5344CB8AC3E}">
        <p14:creationId xmlns:p14="http://schemas.microsoft.com/office/powerpoint/2010/main" val="38157595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Závery</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650" dirty="0"/>
              <a:t>Aj napriek aktívnemu prístupu jednotlivých štátov v prospech svojich občanov a argumentovaním judikatúrou </a:t>
            </a:r>
            <a:r>
              <a:rPr lang="sk-SK" sz="1650" dirty="0" smtClean="0"/>
              <a:t>Súdu </a:t>
            </a:r>
            <a:r>
              <a:rPr lang="sk-SK" sz="1650" dirty="0"/>
              <a:t>v konaní pred vnútroštátnymi orgánmi môže dôjsť k porušeniu ľudských práv. Pokiaľ ide o podanie sťažnosti na </a:t>
            </a:r>
            <a:r>
              <a:rPr lang="sk-SK" sz="1650" dirty="0" smtClean="0"/>
              <a:t>Súd, </a:t>
            </a:r>
            <a:r>
              <a:rPr lang="sk-SK" sz="1650" dirty="0"/>
              <a:t>tento na uvedený druh konaní odmietal aplikovať predbežné opatrenia a následne rozhodol len o porušení práv a priznaní primeraného finančného odškodnenia. V tomto ohľade je významné, že viaceré členské štáty RE, vrátane Veľkej Británie, nezaviedli možnosť obnovy konania na základe rozsudku </a:t>
            </a:r>
            <a:r>
              <a:rPr lang="sk-SK" sz="1650" dirty="0" smtClean="0"/>
              <a:t>Súdu </a:t>
            </a:r>
            <a:r>
              <a:rPr lang="sk-SK" sz="1650" dirty="0"/>
              <a:t>v rodinnoprávnych sporoch, čo malo za následok nemožnosť vrátenia dieťaťa biologickým rodičom. Na viacerých stretnutiach expertov venovaným výkonu rozsudkov </a:t>
            </a:r>
            <a:r>
              <a:rPr lang="sk-SK" sz="1650" dirty="0" smtClean="0"/>
              <a:t>Súdu </a:t>
            </a:r>
            <a:r>
              <a:rPr lang="sk-SK" sz="1650" dirty="0"/>
              <a:t>som preto upozornila na to, že Výbor ministrov RE by mal obnovu konania vyžadovať ako individuálne opatrenie nevyhnutné na ukončenie sledovania výkonu takéhoto rozsudku.</a:t>
            </a:r>
            <a:r>
              <a:rPr lang="sk-SK" sz="1650" baseline="30000" dirty="0"/>
              <a:t> </a:t>
            </a:r>
            <a:r>
              <a:rPr lang="sk-SK" sz="1650" dirty="0"/>
              <a:t>Na stretnutiach so zástupcami </a:t>
            </a:r>
            <a:r>
              <a:rPr lang="sk-SK" sz="1650" dirty="0" smtClean="0"/>
              <a:t>Súdu </a:t>
            </a:r>
            <a:r>
              <a:rPr lang="sk-SK" sz="1650" dirty="0"/>
              <a:t>som zas upozorňovala na význam aplikácie predbežných opatrení v týchto prípadoch.  </a:t>
            </a:r>
          </a:p>
          <a:p>
            <a:pPr algn="just"/>
            <a:r>
              <a:rPr lang="sk-SK" sz="1650" u="sng" dirty="0">
                <a:hlinkClick r:id="rId2"/>
              </a:rPr>
              <a:t>http://www.coe.int/t/dghl/monitoring/execution/Source/Documents/Tables_rondes/TR_Strasbourg_13-14%20octobre%202014/TR_Strasbourg_Programme_EN.pdf</a:t>
            </a:r>
            <a:r>
              <a:rPr lang="sk-SK" sz="1650" dirty="0"/>
              <a:t>, </a:t>
            </a:r>
            <a:r>
              <a:rPr lang="sk-SK" sz="1650" u="sng" dirty="0">
                <a:hlinkClick r:id="rId3"/>
              </a:rPr>
              <a:t>http://www.coe.int/t/dghl/standardsetting/cddh/reformechr/DH_GDR/DH-GDR(2015)OJ008_EN.pdf</a:t>
            </a:r>
            <a:endParaRPr lang="sk-SK" sz="1650" dirty="0"/>
          </a:p>
          <a:p>
            <a:pPr algn="just"/>
            <a:endParaRPr lang="sk-SK" sz="1600" dirty="0"/>
          </a:p>
        </p:txBody>
      </p:sp>
    </p:spTree>
    <p:extLst>
      <p:ext uri="{BB962C8B-B14F-4D97-AF65-F5344CB8AC3E}">
        <p14:creationId xmlns:p14="http://schemas.microsoft.com/office/powerpoint/2010/main" val="34425420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Závery</a:t>
            </a:r>
          </a:p>
        </p:txBody>
      </p:sp>
      <p:sp>
        <p:nvSpPr>
          <p:cNvPr id="3" name="Zástupný symbol obsahu 2"/>
          <p:cNvSpPr>
            <a:spLocks noGrp="1"/>
          </p:cNvSpPr>
          <p:nvPr>
            <p:ph sz="quarter" idx="1"/>
          </p:nvPr>
        </p:nvSpPr>
        <p:spPr>
          <a:xfrm>
            <a:off x="612648" y="1556792"/>
            <a:ext cx="8153400" cy="4925144"/>
          </a:xfrm>
        </p:spPr>
        <p:txBody>
          <a:bodyPr>
            <a:noAutofit/>
          </a:bodyPr>
          <a:lstStyle/>
          <a:p>
            <a:pPr algn="just"/>
            <a:r>
              <a:rPr lang="sk-SK" sz="1600" dirty="0"/>
              <a:t>Prelom v kritizovanej praxi </a:t>
            </a:r>
            <a:r>
              <a:rPr lang="sk-SK" sz="1600" dirty="0" smtClean="0"/>
              <a:t>Súdu </a:t>
            </a:r>
            <a:r>
              <a:rPr lang="sk-SK" sz="1600" dirty="0"/>
              <a:t>predstavuje nedávny rozsudok </a:t>
            </a:r>
            <a:r>
              <a:rPr lang="sk-SK" sz="1600" i="1" dirty="0" err="1"/>
              <a:t>Soares</a:t>
            </a:r>
            <a:r>
              <a:rPr lang="sk-SK" sz="1600" i="1" dirty="0"/>
              <a:t> de </a:t>
            </a:r>
            <a:r>
              <a:rPr lang="sk-SK" sz="1600" i="1" dirty="0" err="1"/>
              <a:t>Melo</a:t>
            </a:r>
            <a:r>
              <a:rPr lang="sk-SK" sz="1600" i="1" dirty="0"/>
              <a:t> proti Portugalsku </a:t>
            </a:r>
            <a:r>
              <a:rPr lang="sk-SK" sz="1600" dirty="0"/>
              <a:t>z 18. februára 2016. V tomto prípade </a:t>
            </a:r>
            <a:r>
              <a:rPr lang="sk-SK" sz="1600" dirty="0" smtClean="0"/>
              <a:t>Súd </a:t>
            </a:r>
            <a:r>
              <a:rPr lang="sk-SK" sz="1600" dirty="0"/>
              <a:t>postupoval inak a po podaní sťažnosti oznámil žalovanej vláde </a:t>
            </a:r>
            <a:r>
              <a:rPr lang="sk-SK" sz="1600" b="1" dirty="0"/>
              <a:t>predbežné opatrenie spočívajúce v povinnosti umožniť sťažovateľke kontakt s deťmi.</a:t>
            </a:r>
            <a:r>
              <a:rPr lang="sk-SK" sz="1600" dirty="0"/>
              <a:t> V rozsudku bolo toto </a:t>
            </a:r>
            <a:r>
              <a:rPr lang="sk-SK" sz="1600" b="1" dirty="0"/>
              <a:t>predbežné opatrenie ponechané v platnosti až do nadobudnutia právoplatnosti rozsudku</a:t>
            </a:r>
            <a:r>
              <a:rPr lang="sk-SK" sz="1600" dirty="0"/>
              <a:t> </a:t>
            </a:r>
            <a:r>
              <a:rPr lang="sk-SK" sz="1600" dirty="0" smtClean="0"/>
              <a:t>Súdu. </a:t>
            </a:r>
            <a:r>
              <a:rPr lang="sk-SK" sz="1600" dirty="0"/>
              <a:t>Sťažovateľkou bola matka desiatich detí. Orgány sociálnej starostlivosti sa začali zaoberať situáciou detí z dôvodu, že sťažovateľka bola nezamestnaná, otec detí polygamný a doma sa často nezdržiaval. Z dôvodu, že rodičia detí žili v nepriaznivých materiálnych podmienkach a zanedbávali deti bola rodina rozhodnutím súdu umiestená pod dohľad orgánu sociálnej starostlivosti a nakoniec bolo sedem z ich detí na základe nariadenia úradov umiestnených do starostlivosti úradov s cieľom ich následnej adopcie, sťažovateľka bola pozbavená rodičovských práv vo vzťahu k týmto deťom a bol jej upretý akýkoľvek kontakt s nimi. V odôvodnení rozhodnutia sa spomínalo, že otec detí je sústavne neprítomný v domácnosti a sťažovateľka, ktorá nie je schopná zvládnuť úlohu matky, odmietla podstúpiť sterilizáciu. Následne bolo šesť z detí zo sťažovateľkinho domu fyzicky odnesených a umiestnených do troch rôznych inštitúcií, siedme z detí sa v tom čase nezdržiavalo v domácnosti. Vyššie súdy uvedené rozhodnutie potvrdili, v súčasnosti stále prebieha konanie o sťažovateľkinej ústavnej sťažnosti. </a:t>
            </a:r>
            <a:r>
              <a:rPr lang="sk-SK" sz="1600" dirty="0" smtClean="0"/>
              <a:t>Súd </a:t>
            </a:r>
            <a:r>
              <a:rPr lang="sk-SK" sz="1600" dirty="0"/>
              <a:t>vo svojom rozsudku vyslovil názor, že pri prijímaní opatrení, ktoré súdy vykonali s cieľom umiestniť deti sťažovateľky do starostlivosti úradov s úmyslom ich následnej adopcie, tieto </a:t>
            </a:r>
            <a:r>
              <a:rPr lang="sk-SK" sz="1600" b="1" dirty="0"/>
              <a:t>nerešpektovali spravodlivú rovnováhu medzi dotknutými záujmami. </a:t>
            </a:r>
            <a:endParaRPr lang="sk-SK" sz="1400" b="1" dirty="0"/>
          </a:p>
        </p:txBody>
      </p:sp>
    </p:spTree>
    <p:extLst>
      <p:ext uri="{BB962C8B-B14F-4D97-AF65-F5344CB8AC3E}">
        <p14:creationId xmlns:p14="http://schemas.microsoft.com/office/powerpoint/2010/main" val="1265283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423848" cy="990600"/>
          </a:xfrm>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Závery</a:t>
            </a:r>
          </a:p>
        </p:txBody>
      </p:sp>
      <p:sp>
        <p:nvSpPr>
          <p:cNvPr id="3" name="Zástupný symbol obsahu 2"/>
          <p:cNvSpPr>
            <a:spLocks noGrp="1"/>
          </p:cNvSpPr>
          <p:nvPr>
            <p:ph sz="quarter" idx="1"/>
          </p:nvPr>
        </p:nvSpPr>
        <p:spPr>
          <a:xfrm>
            <a:off x="612648" y="1600200"/>
            <a:ext cx="8153400" cy="4925144"/>
          </a:xfrm>
        </p:spPr>
        <p:txBody>
          <a:bodyPr>
            <a:noAutofit/>
          </a:bodyPr>
          <a:lstStyle/>
          <a:p>
            <a:pPr algn="just"/>
            <a:r>
              <a:rPr lang="sk-SK" sz="1450" dirty="0"/>
              <a:t>Rozhodnutie </a:t>
            </a:r>
            <a:r>
              <a:rPr lang="sk-SK" sz="1450" b="1" dirty="0"/>
              <a:t>o umiestnení detí do starostlivosti </a:t>
            </a:r>
            <a:r>
              <a:rPr lang="sk-SK" sz="1450" b="1" dirty="0" smtClean="0"/>
              <a:t>úradov Súd</a:t>
            </a:r>
            <a:r>
              <a:rPr lang="sk-SK" sz="1400" b="1" dirty="0" smtClean="0"/>
              <a:t> </a:t>
            </a:r>
            <a:r>
              <a:rPr lang="sk-SK" sz="1450" b="1" dirty="0" smtClean="0"/>
              <a:t>nepovažoval </a:t>
            </a:r>
            <a:r>
              <a:rPr lang="sk-SK" sz="1450" b="1" dirty="0"/>
              <a:t>za primerané sledovanému cieľu alebo nevyhnutné v demokratickej spoločnosti, berúc do úvahy existenciu silných citových väzieb medzi deťmi a sťažovateľkou</a:t>
            </a:r>
            <a:r>
              <a:rPr lang="sk-SK" sz="1450" dirty="0"/>
              <a:t>, </a:t>
            </a:r>
            <a:r>
              <a:rPr lang="sk-SK" sz="1450" b="1" dirty="0"/>
              <a:t>absenciu akéhokoľvek násilného správania a skutočnosti, že orgány sociálnej starostlivosti neriešili hmotnú núdzu sťažovateľky, matky viacerých detí, ktorá ostala takmer bez pomoci,  žiadnou finančnou podporou, ktorá by sťažovateľke umožnila zabezpečiť potreby rodiny</a:t>
            </a:r>
            <a:r>
              <a:rPr lang="sk-SK" sz="1450" dirty="0"/>
              <a:t> (stravu, elektrinu, tečúcu vodu) alebo </a:t>
            </a:r>
            <a:r>
              <a:rPr lang="sk-SK" sz="1450" b="1" dirty="0"/>
              <a:t>zabezpečiť starostlivosť o deti tak, aby si mohla nájsť platené zamestnanie.</a:t>
            </a:r>
          </a:p>
          <a:p>
            <a:pPr algn="just"/>
            <a:r>
              <a:rPr lang="sk-SK" sz="1400" dirty="0" smtClean="0"/>
              <a:t>Súd</a:t>
            </a:r>
            <a:r>
              <a:rPr lang="sk-SK" sz="1450" dirty="0" smtClean="0"/>
              <a:t> tiež </a:t>
            </a:r>
            <a:r>
              <a:rPr lang="sk-SK" sz="1450" dirty="0"/>
              <a:t>poukázal na to, že orgány sociálnej starostlivosti s cieľom riešiť nedostatok sťažovateľkiných schopností v oblasti rodinného plánovania </a:t>
            </a:r>
            <a:r>
              <a:rPr lang="sk-SK" sz="1450" b="1" dirty="0"/>
              <a:t>mohli sťažovateľke odporučiť menej invazívne metódy antikoncepcie a zdôraznil, že odmietnutie podstúpiť sterilizáciu nesmie byť dôvodom na odňatie rodičovských práv.</a:t>
            </a:r>
            <a:r>
              <a:rPr lang="sk-SK" sz="1450" dirty="0"/>
              <a:t> Pokiaľ ide o </a:t>
            </a:r>
            <a:r>
              <a:rPr lang="sk-SK" sz="1450" b="1" dirty="0"/>
              <a:t>zabránenie kontaktu </a:t>
            </a:r>
            <a:r>
              <a:rPr lang="sk-SK" sz="1450" dirty="0"/>
              <a:t>sťažovateľky a detí, </a:t>
            </a:r>
            <a:r>
              <a:rPr lang="sk-SK" sz="1450" dirty="0" smtClean="0"/>
              <a:t>Súd </a:t>
            </a:r>
            <a:r>
              <a:rPr lang="sk-SK" sz="1450" dirty="0"/>
              <a:t>považoval takéto opatrenie v tomto prípade za neprimerané vzhľadom na to, že tu </a:t>
            </a:r>
            <a:r>
              <a:rPr lang="sk-SK" sz="1450" b="1" dirty="0"/>
              <a:t>absentovali dôvody ako napr. násilné správanie voči deťom alebo zneužívanie detí. </a:t>
            </a:r>
            <a:r>
              <a:rPr lang="sk-SK" sz="1450" dirty="0"/>
              <a:t>Pokiaľ ide o </a:t>
            </a:r>
            <a:r>
              <a:rPr lang="sk-SK" sz="1450" b="1" dirty="0"/>
              <a:t>rozhodovací proces</a:t>
            </a:r>
            <a:r>
              <a:rPr lang="sk-SK" sz="1450" dirty="0"/>
              <a:t>, </a:t>
            </a:r>
            <a:r>
              <a:rPr lang="sk-SK" sz="1450" dirty="0" smtClean="0"/>
              <a:t>Súd </a:t>
            </a:r>
            <a:r>
              <a:rPr lang="sk-SK" sz="1450" dirty="0"/>
              <a:t>vytkol vnútroštátnym orgánom okrem iného aj to, že v priebehu konania v tejto veci </a:t>
            </a:r>
            <a:r>
              <a:rPr lang="sk-SK" sz="1450" b="1" dirty="0"/>
              <a:t>nebolo nariadené znalecké dokazovanie nezávislým psychológom a sťažovateľka nebola do konania zapojená v dostatočnej miere</a:t>
            </a:r>
            <a:r>
              <a:rPr lang="sk-SK" sz="1450" dirty="0"/>
              <a:t>. Na základe uvedených záverov rozhodol, že v tomto prípade došlo k porušeniu článku 8 Dohovoru, ktorý zaručuje právo na rešpektovanie súkromného a rodinného života a priznal sťažovateľke </a:t>
            </a:r>
            <a:r>
              <a:rPr lang="sk-SK" sz="1450" b="1"/>
              <a:t>15000 </a:t>
            </a:r>
            <a:r>
              <a:rPr lang="sk-SK" sz="1450" b="1" smtClean="0"/>
              <a:t>eur </a:t>
            </a:r>
            <a:r>
              <a:rPr lang="sk-SK" sz="1450" dirty="0"/>
              <a:t>z titulu nemajetkovej ujmy. </a:t>
            </a:r>
            <a:r>
              <a:rPr lang="sk-SK" sz="1450" dirty="0" smtClean="0"/>
              <a:t>Súd </a:t>
            </a:r>
            <a:r>
              <a:rPr lang="sk-SK" sz="1450" dirty="0"/>
              <a:t>zároveň na poli článku 41 Dohovoru vyslovil, že </a:t>
            </a:r>
            <a:r>
              <a:rPr lang="sk-SK" sz="1450" b="1" dirty="0"/>
              <a:t>vnútroštátne orgány by mali urýchlene prehodnotiť situáciu sťažovateľky a jej detí vo svetle predmetného rozsudku a prijať primerané opatrenia v najlepšom záujme detí. </a:t>
            </a:r>
            <a:r>
              <a:rPr lang="sk-SK" sz="1450" dirty="0"/>
              <a:t>Tento príkaz významne napomôže adekvátnej náprave vzniknutého porušenia práv a je taktiež významným posunom v praxi </a:t>
            </a:r>
            <a:r>
              <a:rPr lang="sk-SK" sz="1450" dirty="0" smtClean="0"/>
              <a:t>Súdu. V mnohých ďalších prípadoch však takýto postup nebol aplikovaný.</a:t>
            </a:r>
            <a:endParaRPr lang="sk-SK" sz="1450" dirty="0"/>
          </a:p>
        </p:txBody>
      </p:sp>
    </p:spTree>
    <p:extLst>
      <p:ext uri="{BB962C8B-B14F-4D97-AF65-F5344CB8AC3E}">
        <p14:creationId xmlns:p14="http://schemas.microsoft.com/office/powerpoint/2010/main" val="3287841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600" dirty="0">
                <a:effectLst>
                  <a:outerShdw blurRad="38100" dist="38100" dir="2700000" algn="tl">
                    <a:srgbClr val="000000">
                      <a:alpha val="43137"/>
                    </a:srgbClr>
                  </a:outerShdw>
                  <a:reflection blurRad="12700" stA="48000" endA="300" endPos="55000" dir="5400000" sy="-90000" algn="bl" rotWithShape="0"/>
                </a:effectLst>
              </a:rPr>
              <a:t>Judikatúra </a:t>
            </a:r>
            <a:r>
              <a:rPr lang="sk-SK" sz="3200" dirty="0">
                <a:effectLst>
                  <a:outerShdw blurRad="38100" dist="38100" dir="2700000" algn="tl">
                    <a:srgbClr val="000000">
                      <a:alpha val="43137"/>
                    </a:srgbClr>
                  </a:outerShdw>
                  <a:reflection blurRad="12700" stA="48000" endA="300" endPos="55000" dir="5400000" sy="-90000" algn="bl" rotWithShape="0"/>
                </a:effectLst>
              </a:rPr>
              <a:t>Európskeho</a:t>
            </a:r>
            <a:r>
              <a:rPr lang="sk-SK" sz="3600"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sz="3600" dirty="0"/>
          </a:p>
        </p:txBody>
      </p:sp>
      <p:sp>
        <p:nvSpPr>
          <p:cNvPr id="3" name="Zástupný symbol obsahu 2"/>
          <p:cNvSpPr>
            <a:spLocks noGrp="1"/>
          </p:cNvSpPr>
          <p:nvPr>
            <p:ph sz="quarter" idx="1"/>
          </p:nvPr>
        </p:nvSpPr>
        <p:spPr/>
        <p:txBody>
          <a:bodyPr>
            <a:noAutofit/>
          </a:bodyPr>
          <a:lstStyle/>
          <a:p>
            <a:pPr marL="0" indent="0">
              <a:buNone/>
            </a:pPr>
            <a:r>
              <a:rPr lang="sk-SK" sz="1600" dirty="0"/>
              <a:t>Tieto princípy boli opakovane potvrdené </a:t>
            </a:r>
            <a:r>
              <a:rPr lang="sk-SK" sz="1600" dirty="0" smtClean="0"/>
              <a:t>a zhrnuté </a:t>
            </a:r>
            <a:r>
              <a:rPr lang="sk-SK" sz="1600" dirty="0"/>
              <a:t>v nedávnom </a:t>
            </a:r>
            <a:r>
              <a:rPr lang="sk-SK" sz="1600" dirty="0" smtClean="0"/>
              <a:t>rozsudku </a:t>
            </a:r>
            <a:r>
              <a:rPr lang="sk-SK" sz="1600" dirty="0"/>
              <a:t>veľkej </a:t>
            </a:r>
            <a:r>
              <a:rPr lang="sk-SK" sz="1600" dirty="0" smtClean="0"/>
              <a:t>komory </a:t>
            </a:r>
            <a:r>
              <a:rPr lang="sk-SK" sz="1600" dirty="0"/>
              <a:t>Súdu v prípade </a:t>
            </a:r>
            <a:r>
              <a:rPr lang="sk-SK" sz="1600" b="1" i="1" dirty="0" err="1" smtClean="0"/>
              <a:t>Strand</a:t>
            </a:r>
            <a:r>
              <a:rPr lang="sk-SK" sz="1600" b="1" i="1" dirty="0" smtClean="0"/>
              <a:t> </a:t>
            </a:r>
            <a:r>
              <a:rPr lang="sk-SK" sz="1600" b="1" i="1" dirty="0" err="1" smtClean="0"/>
              <a:t>Lobben</a:t>
            </a:r>
            <a:r>
              <a:rPr lang="sk-SK" sz="1600" b="1" i="1" dirty="0" smtClean="0"/>
              <a:t> a ďalší proti Nórsku </a:t>
            </a:r>
            <a:r>
              <a:rPr lang="sk-SK" sz="1600" dirty="0" smtClean="0"/>
              <a:t>(</a:t>
            </a:r>
            <a:r>
              <a:rPr lang="sk-SK" sz="1600" dirty="0"/>
              <a:t>rozsudok veľkej komory </a:t>
            </a:r>
            <a:r>
              <a:rPr lang="sk-SK" sz="1600" dirty="0" smtClean="0"/>
              <a:t>z 10. septembra 2019)</a:t>
            </a:r>
          </a:p>
          <a:p>
            <a:pPr marL="0" indent="0">
              <a:buNone/>
            </a:pPr>
            <a:r>
              <a:rPr lang="sk-SK" sz="1600" dirty="0"/>
              <a:t>Všeobecné </a:t>
            </a:r>
            <a:r>
              <a:rPr lang="sk-SK" sz="1600" dirty="0" smtClean="0"/>
              <a:t>princípy</a:t>
            </a:r>
          </a:p>
          <a:p>
            <a:pPr algn="just"/>
            <a:r>
              <a:rPr lang="sk-SK" sz="1600" dirty="0"/>
              <a:t>Prvý odsek článku 8 Dohovoru zaručuje každému právo na rešpektovanie jeho rodinného života. Ako je ustálené v judikatúre Súdu, výkon práva rodiča a dieťaťa na vzájomnú spoločnosť tvorí základný prvok rodinného života a vnútroštátne opatrenia brániace takémuto výkonu práva </a:t>
            </a:r>
            <a:r>
              <a:rPr lang="sk-SK" sz="1600" dirty="0" smtClean="0"/>
              <a:t>predstavujú </a:t>
            </a:r>
            <a:r>
              <a:rPr lang="sk-SK" sz="1600" dirty="0"/>
              <a:t>zásah do práva chráneného týmto ustanovením. Akýkoľvek takýto zásah predstavuje porušenie tohto článku, pokiaľ nie je „v súlade so zákonom“, nesleduje cieľ alebo ciele, ktoré sú legitímne podľa jeho druhého odseku a nemožno ho považovať za „nevyhnutný v demokratickej spoločnosti“ (pozri o. i. </a:t>
            </a:r>
            <a:r>
              <a:rPr lang="sk-SK" sz="1600" i="1" dirty="0"/>
              <a:t>K. a T. proti Fínsku</a:t>
            </a:r>
            <a:r>
              <a:rPr lang="sk-SK" sz="1600" dirty="0"/>
              <a:t> [VK], č. 25702/94, ods. 151, ECHR 2001‑VII a </a:t>
            </a:r>
            <a:r>
              <a:rPr lang="sk-SK" sz="1600" i="1" dirty="0" err="1"/>
              <a:t>Johansen</a:t>
            </a:r>
            <a:r>
              <a:rPr lang="sk-SK" sz="1600" dirty="0"/>
              <a:t>, uvedený vyššie, ods. 52).</a:t>
            </a:r>
          </a:p>
          <a:p>
            <a:pPr algn="just"/>
            <a:r>
              <a:rPr lang="sk-SK" sz="1600" dirty="0" smtClean="0"/>
              <a:t>Pri </a:t>
            </a:r>
            <a:r>
              <a:rPr lang="sk-SK" sz="1600" dirty="0"/>
              <a:t>rozhodovaní, či bola posledná podmienka splnená, bude Súd zvažovať, či vo svetle prípadu ako celku boli argumenty uvedené na odôvodnenie tohto opatrenia relevantné a dostatočné na účely článku 8 ods. 2 (pozri o. i. </a:t>
            </a:r>
            <a:r>
              <a:rPr lang="sk-SK" sz="1600" i="1" dirty="0" err="1"/>
              <a:t>Paradiso</a:t>
            </a:r>
            <a:r>
              <a:rPr lang="sk-SK" sz="1600" i="1" dirty="0"/>
              <a:t> a </a:t>
            </a:r>
            <a:r>
              <a:rPr lang="sk-SK" sz="1600" i="1" dirty="0" err="1"/>
              <a:t>Campanelli</a:t>
            </a:r>
            <a:r>
              <a:rPr lang="sk-SK" sz="1600" dirty="0"/>
              <a:t>, uvedený vyššie, ods. 179). Z pojmu nevyhnutnosti ďalej vyplýva, že zásah zodpovedá naliehavej sociálnej potrebe a najmä, že je primeraný sledovanému legitímnemu cieľu, berúc ohľad na spravodlivú rovnováhu, ktorá musí byť určená medzi príslušnými protichodnými záujmami (</a:t>
            </a:r>
            <a:r>
              <a:rPr lang="sk-SK" sz="1600" dirty="0" err="1"/>
              <a:t>tamtiež</a:t>
            </a:r>
            <a:r>
              <a:rPr lang="sk-SK" sz="1600" dirty="0"/>
              <a:t>, ods. 181</a:t>
            </a:r>
            <a:r>
              <a:rPr lang="sk-SK" sz="1600" dirty="0" smtClean="0"/>
              <a:t>).</a:t>
            </a:r>
            <a:endParaRPr lang="sk-SK" sz="1600" dirty="0"/>
          </a:p>
        </p:txBody>
      </p:sp>
    </p:spTree>
    <p:extLst>
      <p:ext uri="{BB962C8B-B14F-4D97-AF65-F5344CB8AC3E}">
        <p14:creationId xmlns:p14="http://schemas.microsoft.com/office/powerpoint/2010/main" val="398690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62500" lnSpcReduction="20000"/>
          </a:bodyPr>
          <a:lstStyle/>
          <a:p>
            <a:pPr algn="just"/>
            <a:r>
              <a:rPr lang="sk-SK" sz="3200" dirty="0" smtClean="0"/>
              <a:t>Pokiaľ </a:t>
            </a:r>
            <a:r>
              <a:rPr lang="sk-SK" sz="3200" dirty="0"/>
              <a:t>ide o rodinný život dieťaťa, Súd</a:t>
            </a:r>
            <a:r>
              <a:rPr lang="sk-SK" sz="3200" b="1" dirty="0"/>
              <a:t> </a:t>
            </a:r>
            <a:r>
              <a:rPr lang="sk-SK" sz="3200" dirty="0"/>
              <a:t>znovu pripomína, že existuje široký </a:t>
            </a:r>
            <a:r>
              <a:rPr lang="sk-SK" sz="3200" dirty="0" smtClean="0"/>
              <a:t>konsenzus, a to aj </a:t>
            </a:r>
            <a:r>
              <a:rPr lang="sk-SK" sz="3200" dirty="0"/>
              <a:t>v medzinárodnom </a:t>
            </a:r>
            <a:r>
              <a:rPr lang="sk-SK" sz="3200" dirty="0" smtClean="0"/>
              <a:t>práve, v</a:t>
            </a:r>
            <a:r>
              <a:rPr lang="sk-SK" sz="3200" dirty="0"/>
              <a:t> podpore myšlienky, že pri všetkých rozhodnutiach týkajúcich sa detí má ich najlepší záujem prvoradý význam (pozri o. i. </a:t>
            </a:r>
            <a:r>
              <a:rPr lang="sk-SK" sz="3200" i="1" dirty="0" err="1"/>
              <a:t>Neulinger</a:t>
            </a:r>
            <a:r>
              <a:rPr lang="sk-SK" sz="3200" i="1" dirty="0"/>
              <a:t> a </a:t>
            </a:r>
            <a:r>
              <a:rPr lang="sk-SK" sz="3200" i="1" dirty="0" err="1"/>
              <a:t>Shuruk</a:t>
            </a:r>
            <a:r>
              <a:rPr lang="sk-SK" sz="3200" i="1" dirty="0"/>
              <a:t> proti Švajčiarsku </a:t>
            </a:r>
            <a:r>
              <a:rPr lang="sk-SK" sz="3200" dirty="0"/>
              <a:t>[VK], č. 41615/07, ods. 135, ECHR 2010). Súd zdôraznil, že v prípadoch týkajúcich sa starostlivosti o deti a obmedzenia kontaktov, záujmy detí musia byť </a:t>
            </a:r>
            <a:r>
              <a:rPr lang="sk-SK" sz="3200" dirty="0" smtClean="0"/>
              <a:t>uprednostnené pred všetkými ostatnými faktormi </a:t>
            </a:r>
            <a:r>
              <a:rPr lang="sk-SK" sz="3200" dirty="0"/>
              <a:t>(pozri </a:t>
            </a:r>
            <a:r>
              <a:rPr lang="sk-SK" sz="3200" i="1" dirty="0" err="1"/>
              <a:t>Jovanovic</a:t>
            </a:r>
            <a:r>
              <a:rPr lang="sk-SK" sz="3200" dirty="0"/>
              <a:t>, uvedený vyššie, ods. 77 a </a:t>
            </a:r>
            <a:r>
              <a:rPr lang="sk-SK" sz="3200" i="1" dirty="0" err="1"/>
              <a:t>Gnahoré</a:t>
            </a:r>
            <a:r>
              <a:rPr lang="sk-SK" sz="3200" i="1" dirty="0"/>
              <a:t> proti Francúzsku</a:t>
            </a:r>
            <a:r>
              <a:rPr lang="sk-SK" sz="3200" dirty="0"/>
              <a:t>, č. 40031/98, ods. 59, ECHR 2000‑IX).</a:t>
            </a:r>
          </a:p>
          <a:p>
            <a:pPr algn="just"/>
            <a:r>
              <a:rPr lang="sk-SK" sz="3200" dirty="0" smtClean="0"/>
              <a:t>Zároveň </a:t>
            </a:r>
            <a:r>
              <a:rPr lang="sk-SK" sz="3200" dirty="0"/>
              <a:t>treba poznamenať, že </a:t>
            </a:r>
            <a:r>
              <a:rPr lang="sk-SK" sz="3200" dirty="0" smtClean="0"/>
              <a:t>ohľad na </a:t>
            </a:r>
            <a:r>
              <a:rPr lang="sk-SK" sz="3200" dirty="0"/>
              <a:t>jednotu rodiny a na opätovné zjednotenie rodiny v prípade jej rozdelenia sú neodmysliteľné kritériá pri práve na rešpektovanie rodinného života podľa článku 8. Preto v prípade náhradnej starostlivosti obmedzujúcej rodinný život majú štátne orgány pozitívny záväzok prijať opatrenia uľahčujúce opätovné zjednotenie rodiny hneď, ako je to možné (</a:t>
            </a:r>
            <a:r>
              <a:rPr lang="sk-SK" sz="3200" i="1" dirty="0"/>
              <a:t>K. a T. proti Fínsku</a:t>
            </a:r>
            <a:r>
              <a:rPr lang="sk-SK" sz="3200" dirty="0"/>
              <a:t>, uvedený vyššie, ods. 178).</a:t>
            </a:r>
          </a:p>
          <a:p>
            <a:endParaRPr lang="sk-SK" dirty="0"/>
          </a:p>
        </p:txBody>
      </p:sp>
    </p:spTree>
    <p:extLst>
      <p:ext uri="{BB962C8B-B14F-4D97-AF65-F5344CB8AC3E}">
        <p14:creationId xmlns:p14="http://schemas.microsoft.com/office/powerpoint/2010/main" val="225102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47500" lnSpcReduction="20000"/>
          </a:bodyPr>
          <a:lstStyle/>
          <a:p>
            <a:pPr algn="just"/>
            <a:r>
              <a:rPr lang="sk-SK" sz="3200" dirty="0" smtClean="0"/>
              <a:t>V</a:t>
            </a:r>
            <a:r>
              <a:rPr lang="sk-SK" sz="3200" dirty="0"/>
              <a:t> prípadoch, kde sa príslušné záujmy dieťaťa dostávajú do konfliktu so záujmami rodičov, článok 8 prikazuje, že vnútroštátne orgány by mali </a:t>
            </a:r>
            <a:r>
              <a:rPr lang="sk-SK" sz="3200" dirty="0" smtClean="0"/>
              <a:t>dosiahnuť spravodlivú </a:t>
            </a:r>
            <a:r>
              <a:rPr lang="sk-SK" sz="3200" dirty="0"/>
              <a:t>rovnováhu medzi týmito záujmami a že v tomto procese by sa mal prikladať osobitný význam najlepším záujmom dieťaťa, ktoré v závislosti od ich povahy a závažnosti môžu prevážiť </a:t>
            </a:r>
            <a:r>
              <a:rPr lang="sk-SK" sz="3200" dirty="0" smtClean="0"/>
              <a:t>nad záujmami </a:t>
            </a:r>
            <a:r>
              <a:rPr lang="sk-SK" sz="3200" dirty="0"/>
              <a:t>rodičov (pozri napríklad </a:t>
            </a:r>
            <a:r>
              <a:rPr lang="sk-SK" sz="3200" i="1" dirty="0" err="1"/>
              <a:t>Sommerfeld</a:t>
            </a:r>
            <a:r>
              <a:rPr lang="sk-SK" sz="3200" i="1" dirty="0"/>
              <a:t> proti Nemecku </a:t>
            </a:r>
            <a:r>
              <a:rPr lang="sk-SK" sz="3200" dirty="0"/>
              <a:t>[VK],</a:t>
            </a:r>
            <a:r>
              <a:rPr lang="sk-SK" sz="3200" i="1" dirty="0"/>
              <a:t> </a:t>
            </a:r>
            <a:r>
              <a:rPr lang="sk-SK" sz="3200" dirty="0"/>
              <a:t>č. 31871/96, ods. 64, ECHR 2003‑VIII (výňatky) a odkazy v ňom).</a:t>
            </a:r>
          </a:p>
          <a:p>
            <a:pPr algn="just"/>
            <a:r>
              <a:rPr lang="sk-SK" sz="3200" dirty="0" smtClean="0"/>
              <a:t>Vo </a:t>
            </a:r>
            <a:r>
              <a:rPr lang="sk-SK" sz="3200" dirty="0"/>
              <a:t>všeobecnosti, najlepší záujem dieťaťa na jednej strane určuje, že väzby dieťaťa s jeho rodinou musia byť zachované, s výnimkou prípadov, kde sa rodina ukázala ako zvlášť nevhodná, keďže prerušenie týchto väzieb znamená odrezanie dieťaťa od jeho koreňov. Z toho vyplýva, že rodinné putá možno prerušiť iba za </a:t>
            </a:r>
            <a:r>
              <a:rPr lang="sk-SK" sz="3200" b="1" dirty="0"/>
              <a:t>veľmi výnimočných okolností</a:t>
            </a:r>
            <a:r>
              <a:rPr lang="sk-SK" sz="3200" dirty="0"/>
              <a:t> a že sa </a:t>
            </a:r>
            <a:r>
              <a:rPr lang="sk-SK" sz="3200" b="1" dirty="0"/>
              <a:t>musí urobiť všetko preto, aby sa zachovali osobné vzťahy a ak je to vhodné, aby sa „znovu vybudovala“ rodina </a:t>
            </a:r>
            <a:r>
              <a:rPr lang="sk-SK" sz="3200" dirty="0"/>
              <a:t>(pozri </a:t>
            </a:r>
            <a:r>
              <a:rPr lang="sk-SK" sz="3200" i="1" dirty="0" err="1"/>
              <a:t>Gnahoré</a:t>
            </a:r>
            <a:r>
              <a:rPr lang="sk-SK" sz="3200" dirty="0"/>
              <a:t>, uvedený vyššie, ods. 59). Na druhej strane, je tiež zjavne v záujme dieťaťa, aby sa </a:t>
            </a:r>
            <a:r>
              <a:rPr lang="sk-SK" sz="3200" b="1" dirty="0"/>
              <a:t>zabezpečil jeho vývin v zdravom prostredí a rodič nemôže byť podľa článku 8 oprávnený na prijatie takých opatrení, ktoré by poškodili zdravie a vývin dieťaťa </a:t>
            </a:r>
            <a:r>
              <a:rPr lang="sk-SK" sz="3200" dirty="0"/>
              <a:t>(pozri o. i. </a:t>
            </a:r>
            <a:r>
              <a:rPr lang="sk-SK" sz="3200" i="1" dirty="0" err="1"/>
              <a:t>Neulinger</a:t>
            </a:r>
            <a:r>
              <a:rPr lang="sk-SK" sz="3200" i="1" dirty="0"/>
              <a:t> a </a:t>
            </a:r>
            <a:r>
              <a:rPr lang="sk-SK" sz="3200" i="1" dirty="0" err="1"/>
              <a:t>Shuruk</a:t>
            </a:r>
            <a:r>
              <a:rPr lang="sk-SK" sz="3200" dirty="0"/>
              <a:t>, uvedený vyššie, ods. 136; </a:t>
            </a:r>
            <a:r>
              <a:rPr lang="sk-SK" sz="3200" i="1" dirty="0" err="1"/>
              <a:t>Elsholz</a:t>
            </a:r>
            <a:r>
              <a:rPr lang="sk-SK" sz="3200" i="1" dirty="0"/>
              <a:t> proti Nemecku</a:t>
            </a:r>
            <a:r>
              <a:rPr lang="sk-SK" sz="3200" dirty="0"/>
              <a:t> [VK], č. 25735/94, ods. 50, ECHR 2000-VIII a </a:t>
            </a:r>
            <a:r>
              <a:rPr lang="sk-SK" sz="3200" i="1" dirty="0" err="1"/>
              <a:t>Maršálek</a:t>
            </a:r>
            <a:r>
              <a:rPr lang="sk-SK" sz="3200" i="1" dirty="0"/>
              <a:t> proti Českej republike</a:t>
            </a:r>
            <a:r>
              <a:rPr lang="sk-SK" sz="3200" dirty="0"/>
              <a:t>, č. 8153/04, ods. 71, 4. apríl 2006). Existuje významný medzinárodný konsenzus v tom zmysle, že dieťa nesmie byť oddelené od svojich rodičov </a:t>
            </a:r>
            <a:r>
              <a:rPr lang="sk-SK" sz="3200" b="1" dirty="0"/>
              <a:t>proti ich vôli, okrem prípadu, keď príslušné orgány podliehajúce súdnemu preskúmaniu v súlade s príslušným právom a postupmi rozhodnú, že takéto oddelenie je nevyhnutné pre najlepší záujem dieťaťa</a:t>
            </a:r>
            <a:r>
              <a:rPr lang="sk-SK" sz="3200" dirty="0"/>
              <a:t> (pozri článok  9 ods. 1 Dohovoru OSN o právach dieťaťa, uvedený v odseku 134 vyššie). Navyše, je na zmluvných štátoch, aby zaviedli praktické a účinné procesné záruky na ochranu najlepších záujmov dieťaťa a aby zabezpečili ich implementáciu (pozri Všeobecný komentár Výboru OSN pre práva dieťaťa č. 14 (2013) o práve dieťaťa na prvoradé zohľadnenie jeho najlepšieho záujmu, odseky 85 a 87, citované v odseku 136 vyššie).</a:t>
            </a:r>
          </a:p>
          <a:p>
            <a:endParaRPr lang="sk-SK" dirty="0"/>
          </a:p>
        </p:txBody>
      </p:sp>
    </p:spTree>
    <p:extLst>
      <p:ext uri="{BB962C8B-B14F-4D97-AF65-F5344CB8AC3E}">
        <p14:creationId xmlns:p14="http://schemas.microsoft.com/office/powerpoint/2010/main" val="401084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47500" lnSpcReduction="20000"/>
          </a:bodyPr>
          <a:lstStyle/>
          <a:p>
            <a:pPr algn="just"/>
            <a:r>
              <a:rPr lang="sk-SK" sz="3200" dirty="0" smtClean="0"/>
              <a:t>Ďalším </a:t>
            </a:r>
            <a:r>
              <a:rPr lang="sk-SK" sz="3200" dirty="0"/>
              <a:t>vedúcim princípom je, že príkaz na odobratie by sa mal považovať </a:t>
            </a:r>
            <a:r>
              <a:rPr lang="sk-SK" sz="3200" b="1" dirty="0"/>
              <a:t>za dočasné opatrenie, ktoré </a:t>
            </a:r>
            <a:r>
              <a:rPr lang="sk-SK" sz="3200" b="1" dirty="0" smtClean="0"/>
              <a:t>bude ukončené hneď, </a:t>
            </a:r>
            <a:r>
              <a:rPr lang="sk-SK" sz="3200" b="1" dirty="0"/>
              <a:t>ako to okolnosti umožnia a že akékoľvek opatrenie uskutočňujúce dočasnú starostlivosť by malo byť v súlade s konečným cieľom opätovného zjednotenia biologických rodičov a dieťaťa </a:t>
            </a:r>
            <a:r>
              <a:rPr lang="sk-SK" sz="3200" dirty="0"/>
              <a:t>(pozri napríklad </a:t>
            </a:r>
            <a:r>
              <a:rPr lang="sk-SK" sz="3200" i="1" dirty="0" err="1"/>
              <a:t>Olsson</a:t>
            </a:r>
            <a:r>
              <a:rPr lang="sk-SK" sz="3200" i="1" dirty="0"/>
              <a:t> proti Švédsku (č. 1)</a:t>
            </a:r>
            <a:r>
              <a:rPr lang="sk-SK" sz="3200" dirty="0"/>
              <a:t>, 24. marec 1988, ods. 81, séria A č. 130). Vyššie uvedený pozitívny záväzok prijať opatrenia na uľahčenie opätovného zjednotenia rodiny </a:t>
            </a:r>
            <a:r>
              <a:rPr lang="sk-SK" sz="3200" dirty="0" smtClean="0"/>
              <a:t>hneď, </a:t>
            </a:r>
            <a:r>
              <a:rPr lang="sk-SK" sz="3200" dirty="0"/>
              <a:t>ako je to možné, začne ťažiť príslušné orgány s postupne narastajúcim tlakom, počínajúc od začiatku obdobia náhradnej starostlivosti, vždy za podmienky, že sa uvedie do rovnováhy s povinnosťou zvážiť najlepší záujem dieťaťa (pozri napríklad </a:t>
            </a:r>
            <a:r>
              <a:rPr lang="sk-SK" sz="3200" i="1" dirty="0"/>
              <a:t>K. a T. proti Fínsku</a:t>
            </a:r>
            <a:r>
              <a:rPr lang="sk-SK" sz="3200" dirty="0"/>
              <a:t>, uvedený vyššie, ods. 178). V takomto druhu prípadov primeranosť opatrenia je potrebné posudzovať rýchlosťou jeho realizácie, keďže </a:t>
            </a:r>
            <a:r>
              <a:rPr lang="sk-SK" sz="3200" b="1" dirty="0"/>
              <a:t>plynutie času môže mať nenapraviteľné dôsledky pre vzťahy medzi dieťaťom a rodičom, s ktorým dieťa nežije (</a:t>
            </a:r>
            <a:r>
              <a:rPr lang="sk-SK" sz="3200" dirty="0"/>
              <a:t>pozri, </a:t>
            </a:r>
            <a:r>
              <a:rPr lang="sk-SK" sz="3200" i="1" dirty="0" err="1"/>
              <a:t>inter</a:t>
            </a:r>
            <a:r>
              <a:rPr lang="sk-SK" sz="3200" i="1" dirty="0"/>
              <a:t> </a:t>
            </a:r>
            <a:r>
              <a:rPr lang="sk-SK" sz="3200" i="1" dirty="0" err="1"/>
              <a:t>alia</a:t>
            </a:r>
            <a:r>
              <a:rPr lang="sk-SK" sz="3200" dirty="0"/>
              <a:t>, </a:t>
            </a:r>
            <a:r>
              <a:rPr lang="sk-SK" sz="3200" i="1" dirty="0"/>
              <a:t>S.H. proti Taliansku</a:t>
            </a:r>
            <a:r>
              <a:rPr lang="sk-SK" sz="3200" dirty="0"/>
              <a:t>, č. 52557/14, ods. 42, 13. október 2015). </a:t>
            </a:r>
            <a:r>
              <a:rPr lang="sk-SK" sz="3200" dirty="0" smtClean="0"/>
              <a:t>Teda, </a:t>
            </a:r>
            <a:r>
              <a:rPr lang="sk-SK" sz="3200" b="1" dirty="0" smtClean="0"/>
              <a:t>keď </a:t>
            </a:r>
            <a:r>
              <a:rPr lang="sk-SK" sz="3200" b="1" dirty="0"/>
              <a:t>sú orgány zodpovedné za stav rozpadu rodiny, pretože nesplnili vyššie uvedený záväzok, nesmú založiť rozhodnutie o povolení osvojenia na dôvodoch absencie pút medzi rodičmi a dieťaťom </a:t>
            </a:r>
            <a:r>
              <a:rPr lang="sk-SK" sz="3200" dirty="0"/>
              <a:t>(pozri </a:t>
            </a:r>
            <a:r>
              <a:rPr lang="sk-SK" sz="3200" i="1" dirty="0" err="1"/>
              <a:t>Pontes</a:t>
            </a:r>
            <a:r>
              <a:rPr lang="sk-SK" sz="3200" i="1" dirty="0"/>
              <a:t> proti Portugalsku</a:t>
            </a:r>
            <a:r>
              <a:rPr lang="sk-SK" sz="3200" dirty="0"/>
              <a:t>, č. 19554/09, ods. 92 a 99, 10. apríl 2012). Navyše, </a:t>
            </a:r>
            <a:r>
              <a:rPr lang="sk-SK" sz="3200" b="1" dirty="0"/>
              <a:t>väzby medzi členmi rodiny a vyhliadky na ich úspešné opätovné zjednotenie budú nevyhnutne oslabené, ak sa kladú prekážky v možnosti ľahko a pravidelne sa navzájom stýkať </a:t>
            </a:r>
            <a:r>
              <a:rPr lang="sk-SK" sz="3200" dirty="0" smtClean="0"/>
              <a:t>(</a:t>
            </a:r>
            <a:r>
              <a:rPr lang="sk-SK" sz="3200" dirty="0"/>
              <a:t>pozri </a:t>
            </a:r>
            <a:r>
              <a:rPr lang="sk-SK" sz="3200" i="1" dirty="0" err="1"/>
              <a:t>Scozzari</a:t>
            </a:r>
            <a:r>
              <a:rPr lang="sk-SK" sz="3200" i="1" dirty="0"/>
              <a:t> a </a:t>
            </a:r>
            <a:r>
              <a:rPr lang="sk-SK" sz="3200" i="1" dirty="0" err="1"/>
              <a:t>Giunta</a:t>
            </a:r>
            <a:r>
              <a:rPr lang="sk-SK" sz="3200" dirty="0"/>
              <a:t>, uvedený vyššie, ods. 174 a </a:t>
            </a:r>
            <a:r>
              <a:rPr lang="sk-SK" sz="3200" i="1" dirty="0" err="1"/>
              <a:t>Olsson</a:t>
            </a:r>
            <a:r>
              <a:rPr lang="sk-SK" sz="3200" i="1" dirty="0"/>
              <a:t> (č. 1), </a:t>
            </a:r>
            <a:r>
              <a:rPr lang="sk-SK" sz="3200" dirty="0"/>
              <a:t>uvedený vyššie, ods. 81). Keď však uplynulo značné obdobie odvtedy, čo bolo dieťa pôvodne odobraté, záujem dieťaťa nemeniť jeho </a:t>
            </a:r>
            <a:r>
              <a:rPr lang="sk-SK" sz="3200" i="1" dirty="0" err="1"/>
              <a:t>de</a:t>
            </a:r>
            <a:r>
              <a:rPr lang="sk-SK" sz="3200" i="1" dirty="0"/>
              <a:t> facto</a:t>
            </a:r>
            <a:r>
              <a:rPr lang="sk-SK" sz="3200" dirty="0"/>
              <a:t> rodinnú situáciu znova, môže prevážiť nad záujmami rodičov na opätovnom zjednotení ich rodiny (pozri </a:t>
            </a:r>
            <a:r>
              <a:rPr lang="sk-SK" sz="3200" i="1" dirty="0"/>
              <a:t>K. a T. proti Fínsku</a:t>
            </a:r>
            <a:r>
              <a:rPr lang="sk-SK" sz="3200" dirty="0"/>
              <a:t>, uvedený vyššie, ods. 155).</a:t>
            </a:r>
          </a:p>
          <a:p>
            <a:endParaRPr lang="sk-SK" dirty="0"/>
          </a:p>
        </p:txBody>
      </p:sp>
    </p:spTree>
    <p:extLst>
      <p:ext uri="{BB962C8B-B14F-4D97-AF65-F5344CB8AC3E}">
        <p14:creationId xmlns:p14="http://schemas.microsoft.com/office/powerpoint/2010/main" val="306712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47500" lnSpcReduction="20000"/>
          </a:bodyPr>
          <a:lstStyle/>
          <a:p>
            <a:pPr algn="just"/>
            <a:r>
              <a:rPr lang="sk-SK" sz="3200" dirty="0" smtClean="0"/>
              <a:t>Pokiaľ </a:t>
            </a:r>
            <a:r>
              <a:rPr lang="sk-SK" sz="3200" dirty="0"/>
              <a:t>ide o nahradenie opatrenia pestúnskej starostlivosti ďalekosiahlejším opatrením, ako </a:t>
            </a:r>
            <a:r>
              <a:rPr lang="sk-SK" sz="3200" b="1" dirty="0"/>
              <a:t>napríklad pozbavením rodičovskej zodpovednosti a povolením osvojenia </a:t>
            </a:r>
            <a:r>
              <a:rPr lang="sk-SK" sz="3200" dirty="0"/>
              <a:t>s následkom, že právne väzby sťažovateľov s dieťaťom sú definitívne prerušené, je potrebné zopakovať, že </a:t>
            </a:r>
            <a:r>
              <a:rPr lang="sk-SK" sz="3200" b="1" dirty="0"/>
              <a:t>„takéto opatrenia by sa mali uplatňovať iba za výnimočných okolností a môžu byť odôvodnené, iba ak boli motivované prvoradou požiadavkou týkajúcou sa najlepšieho záujmu dieťaťa“</a:t>
            </a:r>
            <a:r>
              <a:rPr lang="sk-SK" sz="3200" dirty="0"/>
              <a:t> (pozri napríklad</a:t>
            </a:r>
            <a:r>
              <a:rPr lang="sk-SK" sz="3200" i="1" dirty="0"/>
              <a:t> </a:t>
            </a:r>
            <a:r>
              <a:rPr lang="sk-SK" sz="3200" i="1" dirty="0" err="1"/>
              <a:t>Johansen</a:t>
            </a:r>
            <a:r>
              <a:rPr lang="sk-SK" sz="3200" dirty="0"/>
              <a:t>, uvedený vyššie, ods. 78 a </a:t>
            </a:r>
            <a:r>
              <a:rPr lang="sk-SK" sz="3200" i="1" dirty="0" err="1"/>
              <a:t>Aune</a:t>
            </a:r>
            <a:r>
              <a:rPr lang="sk-SK" sz="3200" dirty="0"/>
              <a:t>, uvedený vyššie, ods. 66). Je v samotnej povahe osvojenia, že </a:t>
            </a:r>
            <a:r>
              <a:rPr lang="sk-SK" sz="3200" b="1" dirty="0"/>
              <a:t>na obnovu alebo opätovné zjednotenie rodiny neexistujú reálne vyhliadky a že miesto toho je v najlepšom záujme dieťaťa, aby bolo trvalo umiestnené v novej rodine</a:t>
            </a:r>
            <a:r>
              <a:rPr lang="sk-SK" sz="3200" dirty="0"/>
              <a:t> (pozri </a:t>
            </a:r>
            <a:r>
              <a:rPr lang="sk-SK" sz="3200" i="1" dirty="0"/>
              <a:t>R. a H. proti Spojenému kráľovstvu</a:t>
            </a:r>
            <a:r>
              <a:rPr lang="sk-SK" sz="3200" dirty="0"/>
              <a:t>, č. 35348/06, ods. 88, 31. máj 2011).</a:t>
            </a:r>
          </a:p>
          <a:p>
            <a:pPr algn="just"/>
            <a:r>
              <a:rPr lang="sk-SK" sz="3200" dirty="0" smtClean="0"/>
              <a:t>Pri </a:t>
            </a:r>
            <a:r>
              <a:rPr lang="sk-SK" sz="3200" dirty="0"/>
              <a:t>rozhodovaní, či dôvody pre napadnuté opatrenia boli relevantné a dostatočné na účely článku 8 ods. 2 Dohovoru, Súd bude brať ohľad na skutočnosť, že nazeranie na primeranosť zákroku verejných orgánov do starostlivosti o deti sa líši od jedného zmluvného štátu k druhému, v závislosti od takých faktorov, ako sú tradície týkajúce sa úlohy rodiny a zásahu štátu do rodinných záležitostí a dostupnosť zdrojov pre opatrenia v tejto konkrétnej oblasti. Zváženie, čo je </a:t>
            </a:r>
            <a:r>
              <a:rPr lang="sk-SK" sz="3200" b="1" dirty="0"/>
              <a:t>v najlepšom záujme dieťaťa, má však v každom prípade kľúčový význam. </a:t>
            </a:r>
            <a:r>
              <a:rPr lang="sk-SK" sz="3200" dirty="0"/>
              <a:t>Navyše, je potrebné mať na pamäti, že vnútroštátne orgány majú výhodu priameho kontaktu s dotknutými osobami, často v samotnom štádiu, keď sa počíta s opatreniami týkajúcimi sa starostlivosti alebo okamžite po ich realizácii. Z týchto kritérií vyplýva, že úlohou Súdu nie je nahradiť vnútroštátne orgány pri výkone ich zodpovednosti za reguláciu starostlivosti o deti a práv rodičov, ktorých deti boli odobraté, ale skôr preskúmať podľa Dohovoru rozhodnutia prijaté týmito orgánmi pri výkone ich hodnotiacej právomoci (pozri napríklad </a:t>
            </a:r>
            <a:r>
              <a:rPr lang="sk-SK" sz="3200" i="1" dirty="0"/>
              <a:t>K. a T. proti Fínsku</a:t>
            </a:r>
            <a:r>
              <a:rPr lang="sk-SK" sz="3200" dirty="0"/>
              <a:t>,</a:t>
            </a:r>
            <a:r>
              <a:rPr lang="sk-SK" sz="3200" b="1" dirty="0"/>
              <a:t> </a:t>
            </a:r>
            <a:r>
              <a:rPr lang="sk-SK" sz="3200" dirty="0"/>
              <a:t>uvedený vyššie, ods. 154 a </a:t>
            </a:r>
            <a:r>
              <a:rPr lang="sk-SK" sz="3200" i="1" dirty="0" err="1"/>
              <a:t>Johansen</a:t>
            </a:r>
            <a:r>
              <a:rPr lang="sk-SK" sz="3200" dirty="0"/>
              <a:t>, uvedený vyššie, ods. 64).</a:t>
            </a:r>
          </a:p>
          <a:p>
            <a:endParaRPr lang="sk-SK" dirty="0"/>
          </a:p>
        </p:txBody>
      </p:sp>
    </p:spTree>
    <p:extLst>
      <p:ext uri="{BB962C8B-B14F-4D97-AF65-F5344CB8AC3E}">
        <p14:creationId xmlns:p14="http://schemas.microsoft.com/office/powerpoint/2010/main" val="203784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reflection blurRad="12700" stA="48000" endA="300" endPos="55000" dir="5400000" sy="-90000" algn="bl" rotWithShape="0"/>
                </a:effectLst>
              </a:rPr>
              <a:t>Judikatúra </a:t>
            </a:r>
            <a:r>
              <a:rPr lang="sk-SK" sz="4000" dirty="0">
                <a:effectLst>
                  <a:outerShdw blurRad="38100" dist="38100" dir="2700000" algn="tl">
                    <a:srgbClr val="000000">
                      <a:alpha val="43137"/>
                    </a:srgbClr>
                  </a:outerShdw>
                  <a:reflection blurRad="12700" stA="48000" endA="300" endPos="55000" dir="5400000" sy="-90000" algn="bl" rotWithShape="0"/>
                </a:effectLst>
              </a:rPr>
              <a:t>Európskeho</a:t>
            </a:r>
            <a:r>
              <a:rPr lang="sk-SK" dirty="0">
                <a:effectLst>
                  <a:outerShdw blurRad="38100" dist="38100" dir="2700000" algn="tl">
                    <a:srgbClr val="000000">
                      <a:alpha val="43137"/>
                    </a:srgbClr>
                  </a:outerShdw>
                  <a:reflection blurRad="12700" stA="48000" endA="300" endPos="55000" dir="5400000" sy="-90000" algn="bl" rotWithShape="0"/>
                </a:effectLst>
              </a:rPr>
              <a:t> súd pre ľudské práva</a:t>
            </a:r>
            <a:endParaRPr lang="sk-SK" dirty="0"/>
          </a:p>
        </p:txBody>
      </p:sp>
      <p:sp>
        <p:nvSpPr>
          <p:cNvPr id="3" name="Zástupný symbol obsahu 2"/>
          <p:cNvSpPr>
            <a:spLocks noGrp="1"/>
          </p:cNvSpPr>
          <p:nvPr>
            <p:ph sz="quarter" idx="1"/>
          </p:nvPr>
        </p:nvSpPr>
        <p:spPr/>
        <p:txBody>
          <a:bodyPr>
            <a:normAutofit fontScale="55000" lnSpcReduction="20000"/>
          </a:bodyPr>
          <a:lstStyle/>
          <a:p>
            <a:pPr algn="just"/>
            <a:r>
              <a:rPr lang="sk-SK" sz="3200" dirty="0" smtClean="0"/>
              <a:t>Miera </a:t>
            </a:r>
            <a:r>
              <a:rPr lang="sk-SK" sz="3200" dirty="0"/>
              <a:t>voľnej úvahy udelená príslušným vnútroštátnym orgánom sa bude líšiť vo svetle povahy problémov a závažnosti dotknutých záujmov, ako sú na jednej strane význam ochrany dieťaťa v situácii, ktorá je </a:t>
            </a:r>
            <a:r>
              <a:rPr lang="sk-SK" sz="3200" b="1" dirty="0"/>
              <a:t>posudzovaná ako vážne ohrozujúca jeho zdravie alebo vývin a na druhej strane cieľ opätovne zjednotiť rodinu hneď ako to okolnosti umožnia. </a:t>
            </a:r>
            <a:r>
              <a:rPr lang="sk-SK" sz="3200" dirty="0"/>
              <a:t>Súd teda uznáva, že pri posudzovaní nevyhnutnosti odobratia dieťaťa majú orgány širokú mieru voľnej úvahy (pozri napríklad </a:t>
            </a:r>
            <a:r>
              <a:rPr lang="sk-SK" sz="3200" i="1" dirty="0"/>
              <a:t>K. a T. proti Fínsku</a:t>
            </a:r>
            <a:r>
              <a:rPr lang="sk-SK" sz="3200" dirty="0"/>
              <a:t>, uvedený vyššie, ods. 155 a </a:t>
            </a:r>
            <a:r>
              <a:rPr lang="sk-SK" sz="3200" i="1" dirty="0" err="1"/>
              <a:t>Johansen</a:t>
            </a:r>
            <a:r>
              <a:rPr lang="sk-SK" sz="3200" dirty="0"/>
              <a:t>, uvedený vyššie, ods. 64). Táto miera voľnej úvahy však nie je neobmedzená. Súd napríklad v niektorých prípadoch prikladal váhu tomu, </a:t>
            </a:r>
            <a:r>
              <a:rPr lang="sk-SK" sz="3200" b="1" dirty="0"/>
              <a:t>či sa orgány pred odobratím pokúsili prijať menej drastické opatrenia, ako napríklad podporné alebo preventívne opatrenia a či sa tieto ukázali byť neúspešné</a:t>
            </a:r>
            <a:r>
              <a:rPr lang="sk-SK" sz="3200" dirty="0"/>
              <a:t> (pozri napríklad </a:t>
            </a:r>
            <a:r>
              <a:rPr lang="sk-SK" sz="3200" i="1" dirty="0" err="1"/>
              <a:t>Olsson</a:t>
            </a:r>
            <a:r>
              <a:rPr lang="sk-SK" sz="3200" i="1" dirty="0"/>
              <a:t> (č. 1)</a:t>
            </a:r>
            <a:r>
              <a:rPr lang="sk-SK" sz="3200" dirty="0"/>
              <a:t>, uvedený vyššie, ods. 72 - 74; </a:t>
            </a:r>
            <a:r>
              <a:rPr lang="sk-SK" sz="3200" i="1" dirty="0"/>
              <a:t>R.M.S. proti Španielsku</a:t>
            </a:r>
            <a:r>
              <a:rPr lang="sk-SK" sz="3200" dirty="0"/>
              <a:t>, č. 28775/12, ods. 86, 18. jún 2013 a </a:t>
            </a:r>
            <a:r>
              <a:rPr lang="sk-SK" sz="3200" i="1" dirty="0" err="1"/>
              <a:t>Kutzner</a:t>
            </a:r>
            <a:r>
              <a:rPr lang="sk-SK" sz="3200" i="1" dirty="0"/>
              <a:t> proti Nemecku</a:t>
            </a:r>
            <a:r>
              <a:rPr lang="sk-SK" sz="3200" dirty="0"/>
              <a:t>, č. 46544/99, ods. 75, ECHR 2002‑I). Dôslednejšie preskúmanie sa vyžaduje, pokiaľ ide o akékoľvek ďalšie obmedzenia, ako napríklad obmedzenia rodičovských práv styku uložené orgánmi a o akékoľvek záruky určené na zabezpečenie účinnej ochrany práva rodičov a detí na rešpektovanie ich rodinného života. Takéto ďalšie obmedzenia prinášajú so sebou riziko, že rodinné vzťahy medzi rodičmi a malým dieťaťom sú v podstate prestrihnuté (pozri </a:t>
            </a:r>
            <a:r>
              <a:rPr lang="sk-SK" sz="3200" i="1" dirty="0"/>
              <a:t>K. a T. proti Fínsku</a:t>
            </a:r>
            <a:r>
              <a:rPr lang="sk-SK" sz="3200" dirty="0"/>
              <a:t>, uvedený vyššie, </a:t>
            </a:r>
            <a:r>
              <a:rPr lang="sk-SK" sz="3200" dirty="0" err="1"/>
              <a:t>tamtiež</a:t>
            </a:r>
            <a:r>
              <a:rPr lang="sk-SK" sz="3200" dirty="0"/>
              <a:t> a </a:t>
            </a:r>
            <a:r>
              <a:rPr lang="sk-SK" sz="3200" i="1" dirty="0" err="1"/>
              <a:t>Johansen</a:t>
            </a:r>
            <a:r>
              <a:rPr lang="sk-SK" sz="3200" dirty="0"/>
              <a:t>, uvedený vyššie, </a:t>
            </a:r>
            <a:r>
              <a:rPr lang="sk-SK" sz="3200" dirty="0" err="1"/>
              <a:t>tamtiež</a:t>
            </a:r>
            <a:r>
              <a:rPr lang="sk-SK" sz="3200" dirty="0"/>
              <a:t>).</a:t>
            </a:r>
          </a:p>
          <a:p>
            <a:endParaRPr lang="sk-SK" dirty="0"/>
          </a:p>
        </p:txBody>
      </p:sp>
    </p:spTree>
    <p:extLst>
      <p:ext uri="{BB962C8B-B14F-4D97-AF65-F5344CB8AC3E}">
        <p14:creationId xmlns:p14="http://schemas.microsoft.com/office/powerpoint/2010/main" val="4645143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Bežný">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žný">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žný">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32687A7543A9642AA8A5AC69DB74E75" ma:contentTypeVersion="1" ma:contentTypeDescription="Umožňuje vytvoriť nový dokument." ma:contentTypeScope="" ma:versionID="e8c4bf5d7fb5d8efcdd4009cfaf187ae">
  <xsd:schema xmlns:xsd="http://www.w3.org/2001/XMLSchema" xmlns:xs="http://www.w3.org/2001/XMLSchema" xmlns:p="http://schemas.microsoft.com/office/2006/metadata/properties" xmlns:ns2="5d92646e-282c-4c1b-a13d-2ee2480bf4f6" targetNamespace="http://schemas.microsoft.com/office/2006/metadata/properties" ma:root="true" ma:fieldsID="a92bf449d0cee63487f34e9064fbc894" ns2:_="">
    <xsd:import namespace="5d92646e-282c-4c1b-a13d-2ee2480bf4f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92646e-282c-4c1b-a13d-2ee2480bf4f6" elementFormDefault="qualified">
    <xsd:import namespace="http://schemas.microsoft.com/office/2006/documentManagement/types"/>
    <xsd:import namespace="http://schemas.microsoft.com/office/infopath/2007/PartnerControls"/>
    <xsd:element name="_dlc_DocId" ma:index="8" nillable="true" ma:displayName="Hodnota identifikátora dokumentu" ma:description="Hodnota identifikátora dokumentu priradená k tejto položke." ma:internalName="_dlc_DocId" ma:readOnly="true">
      <xsd:simpleType>
        <xsd:restriction base="dms:Text"/>
      </xsd:simpleType>
    </xsd:element>
    <xsd:element name="_dlc_DocIdUrl" ma:index="9" nillable="true" ma:displayName="Identifikátor dokumentu" ma:description="Trvalé prepojenie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5d92646e-282c-4c1b-a13d-2ee2480bf4f6">MNVPC42E3CNQ-7-1646</_dlc_DocId>
    <_dlc_DocIdUrl xmlns="5d92646e-282c-4c1b-a13d-2ee2480bf4f6">
      <Url>http://portalms.justice.sk/_layouts/DocIdRedir.aspx?ID=MNVPC42E3CNQ-7-1646</Url>
      <Description>MNVPC42E3CNQ-7-1646</Description>
    </_dlc_DocIdUrl>
  </documentManagement>
</p:properties>
</file>

<file path=customXml/itemProps1.xml><?xml version="1.0" encoding="utf-8"?>
<ds:datastoreItem xmlns:ds="http://schemas.openxmlformats.org/officeDocument/2006/customXml" ds:itemID="{F78E6A85-EA4F-414B-987F-5F0CC37193B9}"/>
</file>

<file path=customXml/itemProps2.xml><?xml version="1.0" encoding="utf-8"?>
<ds:datastoreItem xmlns:ds="http://schemas.openxmlformats.org/officeDocument/2006/customXml" ds:itemID="{5A1E22F3-A8FD-4460-B2A7-346B2615710E}"/>
</file>

<file path=customXml/itemProps3.xml><?xml version="1.0" encoding="utf-8"?>
<ds:datastoreItem xmlns:ds="http://schemas.openxmlformats.org/officeDocument/2006/customXml" ds:itemID="{D25DCAF2-2008-4638-B32D-36BAB225F1CE}"/>
</file>

<file path=customXml/itemProps4.xml><?xml version="1.0" encoding="utf-8"?>
<ds:datastoreItem xmlns:ds="http://schemas.openxmlformats.org/officeDocument/2006/customXml" ds:itemID="{0F84325C-B592-4275-AAD3-8A670CF4A79D}"/>
</file>

<file path=docProps/app.xml><?xml version="1.0" encoding="utf-8"?>
<Properties xmlns="http://schemas.openxmlformats.org/officeDocument/2006/extended-properties" xmlns:vt="http://schemas.openxmlformats.org/officeDocument/2006/docPropsVTypes">
  <Template>Median</Template>
  <TotalTime>1413</TotalTime>
  <Words>3273</Words>
  <Application>Microsoft Office PowerPoint</Application>
  <PresentationFormat>Prezentácia na obrazovke (4:3)</PresentationFormat>
  <Paragraphs>130</Paragraphs>
  <Slides>39</Slides>
  <Notes>0</Notes>
  <HiddenSlides>0</HiddenSlides>
  <MMClips>0</MMClips>
  <ScaleCrop>false</ScaleCrop>
  <HeadingPairs>
    <vt:vector size="4" baseType="variant">
      <vt:variant>
        <vt:lpstr>Motív</vt:lpstr>
      </vt:variant>
      <vt:variant>
        <vt:i4>1</vt:i4>
      </vt:variant>
      <vt:variant>
        <vt:lpstr>Nadpisy snímok</vt:lpstr>
      </vt:variant>
      <vt:variant>
        <vt:i4>39</vt:i4>
      </vt:variant>
    </vt:vector>
  </HeadingPairs>
  <TitlesOfParts>
    <vt:vector size="40" baseType="lpstr">
      <vt:lpstr>Bežný</vt:lpstr>
      <vt:lpstr>Ochrana biologickej rodiny z pohľadu medzinárodných ľudsko-právnych štandardov </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Judikatúra Európskeho súd pre ľudské práva</vt:lpstr>
      <vt:lpstr>Situácia vo Veľkej Británii a severských krajinách</vt:lpstr>
      <vt:lpstr>Situácia vo Veľkej Británii a severských krajinách</vt:lpstr>
      <vt:lpstr>Situácia vo Veľkej Británii a severských krajinách</vt:lpstr>
      <vt:lpstr>Situácia vo Veľkej Británii a severských krajinách</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Odporúčania prijaté na úrovni Rady Európy a Európskej Únie</vt:lpstr>
      <vt:lpstr>Závery</vt:lpstr>
      <vt:lpstr>Závery</vt:lpstr>
      <vt:lpstr>Závery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BORODOVCAK Milan</dc:creator>
  <cp:lastModifiedBy>SZAKÁLOVÁ Alexandra</cp:lastModifiedBy>
  <cp:revision>60</cp:revision>
  <cp:lastPrinted>2019-11-21T09:09:05Z</cp:lastPrinted>
  <dcterms:created xsi:type="dcterms:W3CDTF">2016-10-13T07:15:30Z</dcterms:created>
  <dcterms:modified xsi:type="dcterms:W3CDTF">2019-12-04T09:22:05Z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0x010100A32687A7543A9642AA8A5AC69DB74E75</vt:lpwstr>
  </property>
  <property fmtid="{D5CDD505-2E9C-101B-9397-08002B2CF9AE}" pid="3" name="_dlc_DocIdItemGuid">
    <vt:lpwstr>a80bc1b0-6233-45c6-9d3f-b414e67e3daa</vt:lpwstr>
  </property>
</Properties>
</file>